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3" r:id="rId4"/>
    <p:sldId id="264" r:id="rId5"/>
    <p:sldId id="265" r:id="rId6"/>
    <p:sldId id="266" r:id="rId7"/>
    <p:sldId id="277" r:id="rId8"/>
    <p:sldId id="276" r:id="rId9"/>
    <p:sldId id="267" r:id="rId10"/>
    <p:sldId id="268" r:id="rId11"/>
    <p:sldId id="274" r:id="rId12"/>
    <p:sldId id="275" r:id="rId13"/>
    <p:sldId id="269" r:id="rId14"/>
    <p:sldId id="278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A98F2C-D6A2-6E44-BA2D-2C4F3D1FD6F3}">
          <p14:sldIdLst>
            <p14:sldId id="256"/>
            <p14:sldId id="262"/>
            <p14:sldId id="263"/>
            <p14:sldId id="264"/>
            <p14:sldId id="265"/>
            <p14:sldId id="266"/>
            <p14:sldId id="277"/>
            <p14:sldId id="276"/>
            <p14:sldId id="267"/>
            <p14:sldId id="268"/>
            <p14:sldId id="274"/>
            <p14:sldId id="275"/>
            <p14:sldId id="269"/>
            <p14:sldId id="278"/>
            <p14:sldId id="271"/>
            <p14:sldId id="272"/>
            <p14:sldId id="273"/>
          </p14:sldIdLst>
        </p14:section>
        <p14:section name="Untitled Section" id="{90470467-BE20-DC43-8FC1-AB6D27F731A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A8614-2097-4876-AE2F-A6DF092FF7EE}" v="1" dt="2022-11-09T15:56:59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5"/>
    <p:restoredTop sz="95226" autoAdjust="0"/>
  </p:normalViewPr>
  <p:slideViewPr>
    <p:cSldViewPr snapToGrid="0" snapToObjects="1">
      <p:cViewPr varScale="1">
        <p:scale>
          <a:sx n="82" d="100"/>
          <a:sy n="82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312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Whittington" userId="85ebb231-f94b-453a-b7a9-cfef48dca1c3" providerId="ADAL" clId="{854DEDD2-8BF8-4FA1-8EF7-EB3E9FE53104}"/>
    <pc:docChg chg="custSel addSld delSld modSld modSection">
      <pc:chgData name="Grace Whittington" userId="85ebb231-f94b-453a-b7a9-cfef48dca1c3" providerId="ADAL" clId="{854DEDD2-8BF8-4FA1-8EF7-EB3E9FE53104}" dt="2022-03-08T00:49:47.435" v="402"/>
      <pc:docMkLst>
        <pc:docMk/>
      </pc:docMkLst>
      <pc:sldChg chg="modSp mod modAnim">
        <pc:chgData name="Grace Whittington" userId="85ebb231-f94b-453a-b7a9-cfef48dca1c3" providerId="ADAL" clId="{854DEDD2-8BF8-4FA1-8EF7-EB3E9FE53104}" dt="2022-03-08T00:49:47.435" v="402"/>
        <pc:sldMkLst>
          <pc:docMk/>
          <pc:sldMk cId="4027344009" sldId="256"/>
        </pc:sldMkLst>
        <pc:spChg chg="mod">
          <ac:chgData name="Grace Whittington" userId="85ebb231-f94b-453a-b7a9-cfef48dca1c3" providerId="ADAL" clId="{854DEDD2-8BF8-4FA1-8EF7-EB3E9FE53104}" dt="2022-03-07T21:20:12.655" v="45" actId="1076"/>
          <ac:spMkLst>
            <pc:docMk/>
            <pc:sldMk cId="4027344009" sldId="256"/>
            <ac:spMk id="2" creationId="{31FE1D89-7BAE-CF48-8DF6-1EEB7983E702}"/>
          </ac:spMkLst>
        </pc:spChg>
        <pc:spChg chg="mod">
          <ac:chgData name="Grace Whittington" userId="85ebb231-f94b-453a-b7a9-cfef48dca1c3" providerId="ADAL" clId="{854DEDD2-8BF8-4FA1-8EF7-EB3E9FE53104}" dt="2022-03-07T21:20:08.318" v="44" actId="1076"/>
          <ac:spMkLst>
            <pc:docMk/>
            <pc:sldMk cId="4027344009" sldId="256"/>
            <ac:spMk id="3" creationId="{6511E89D-A2D6-4F44-B57C-BC536CA0D370}"/>
          </ac:spMkLst>
        </pc:spChg>
      </pc:sldChg>
      <pc:sldChg chg="delSp del mod">
        <pc:chgData name="Grace Whittington" userId="85ebb231-f94b-453a-b7a9-cfef48dca1c3" providerId="ADAL" clId="{854DEDD2-8BF8-4FA1-8EF7-EB3E9FE53104}" dt="2022-03-07T21:27:37.843" v="234" actId="47"/>
        <pc:sldMkLst>
          <pc:docMk/>
          <pc:sldMk cId="1810692733" sldId="260"/>
        </pc:sldMkLst>
        <pc:picChg chg="del">
          <ac:chgData name="Grace Whittington" userId="85ebb231-f94b-453a-b7a9-cfef48dca1c3" providerId="ADAL" clId="{854DEDD2-8BF8-4FA1-8EF7-EB3E9FE53104}" dt="2022-03-07T21:24:53.594" v="198" actId="478"/>
          <ac:picMkLst>
            <pc:docMk/>
            <pc:sldMk cId="1810692733" sldId="260"/>
            <ac:picMk id="46" creationId="{4DDD1247-E0B8-364D-BA5A-12A666889348}"/>
          </ac:picMkLst>
        </pc:picChg>
      </pc:sldChg>
      <pc:sldChg chg="modSp del">
        <pc:chgData name="Grace Whittington" userId="85ebb231-f94b-453a-b7a9-cfef48dca1c3" providerId="ADAL" clId="{854DEDD2-8BF8-4FA1-8EF7-EB3E9FE53104}" dt="2022-03-07T21:30:46.454" v="265" actId="47"/>
        <pc:sldMkLst>
          <pc:docMk/>
          <pc:sldMk cId="276245733" sldId="266"/>
        </pc:sldMkLst>
        <pc:spChg chg="mod">
          <ac:chgData name="Grace Whittington" userId="85ebb231-f94b-453a-b7a9-cfef48dca1c3" providerId="ADAL" clId="{854DEDD2-8BF8-4FA1-8EF7-EB3E9FE53104}" dt="2022-03-07T21:25:50.273" v="207" actId="255"/>
          <ac:spMkLst>
            <pc:docMk/>
            <pc:sldMk cId="276245733" sldId="266"/>
            <ac:spMk id="27" creationId="{FCBDB5D4-F13E-4E8A-8D80-7E52916F2205}"/>
          </ac:spMkLst>
        </pc:spChg>
        <pc:spChg chg="mod">
          <ac:chgData name="Grace Whittington" userId="85ebb231-f94b-453a-b7a9-cfef48dca1c3" providerId="ADAL" clId="{854DEDD2-8BF8-4FA1-8EF7-EB3E9FE53104}" dt="2022-03-07T21:25:34.728" v="205" actId="207"/>
          <ac:spMkLst>
            <pc:docMk/>
            <pc:sldMk cId="276245733" sldId="266"/>
            <ac:spMk id="28" creationId="{BC127558-4C1D-4A70-9A02-9A2259C5EA23}"/>
          </ac:spMkLst>
        </pc:spChg>
      </pc:sldChg>
      <pc:sldChg chg="del">
        <pc:chgData name="Grace Whittington" userId="85ebb231-f94b-453a-b7a9-cfef48dca1c3" providerId="ADAL" clId="{854DEDD2-8BF8-4FA1-8EF7-EB3E9FE53104}" dt="2022-03-07T21:29:06.037" v="254" actId="47"/>
        <pc:sldMkLst>
          <pc:docMk/>
          <pc:sldMk cId="2599136622" sldId="267"/>
        </pc:sldMkLst>
      </pc:sldChg>
      <pc:sldChg chg="delSp modSp mod modAnim">
        <pc:chgData name="Grace Whittington" userId="85ebb231-f94b-453a-b7a9-cfef48dca1c3" providerId="ADAL" clId="{854DEDD2-8BF8-4FA1-8EF7-EB3E9FE53104}" dt="2022-03-08T00:49:30.769" v="382"/>
        <pc:sldMkLst>
          <pc:docMk/>
          <pc:sldMk cId="3632602755" sldId="270"/>
        </pc:sldMkLst>
        <pc:spChg chg="mod">
          <ac:chgData name="Grace Whittington" userId="85ebb231-f94b-453a-b7a9-cfef48dca1c3" providerId="ADAL" clId="{854DEDD2-8BF8-4FA1-8EF7-EB3E9FE53104}" dt="2022-03-07T21:20:56.566" v="73" actId="14100"/>
          <ac:spMkLst>
            <pc:docMk/>
            <pc:sldMk cId="3632602755" sldId="270"/>
            <ac:spMk id="2" creationId="{3E279AD7-688E-4658-BF3D-B095DC3B6593}"/>
          </ac:spMkLst>
        </pc:spChg>
        <pc:spChg chg="mod">
          <ac:chgData name="Grace Whittington" userId="85ebb231-f94b-453a-b7a9-cfef48dca1c3" providerId="ADAL" clId="{854DEDD2-8BF8-4FA1-8EF7-EB3E9FE53104}" dt="2022-03-07T21:35:54.172" v="375" actId="20577"/>
          <ac:spMkLst>
            <pc:docMk/>
            <pc:sldMk cId="3632602755" sldId="270"/>
            <ac:spMk id="3" creationId="{395DAA0D-8E32-48FF-BDF2-75FC24EF310D}"/>
          </ac:spMkLst>
        </pc:spChg>
        <pc:picChg chg="del">
          <ac:chgData name="Grace Whittington" userId="85ebb231-f94b-453a-b7a9-cfef48dca1c3" providerId="ADAL" clId="{854DEDD2-8BF8-4FA1-8EF7-EB3E9FE53104}" dt="2022-03-07T21:20:31.864" v="46" actId="478"/>
          <ac:picMkLst>
            <pc:docMk/>
            <pc:sldMk cId="3632602755" sldId="270"/>
            <ac:picMk id="7" creationId="{9004E460-4111-480C-82ED-15708FDBE52F}"/>
          </ac:picMkLst>
        </pc:picChg>
      </pc:sldChg>
      <pc:sldChg chg="modSp mod">
        <pc:chgData name="Grace Whittington" userId="85ebb231-f94b-453a-b7a9-cfef48dca1c3" providerId="ADAL" clId="{854DEDD2-8BF8-4FA1-8EF7-EB3E9FE53104}" dt="2022-03-07T21:32:07.845" v="269" actId="20577"/>
        <pc:sldMkLst>
          <pc:docMk/>
          <pc:sldMk cId="912562791" sldId="271"/>
        </pc:sldMkLst>
        <pc:spChg chg="mod">
          <ac:chgData name="Grace Whittington" userId="85ebb231-f94b-453a-b7a9-cfef48dca1c3" providerId="ADAL" clId="{854DEDD2-8BF8-4FA1-8EF7-EB3E9FE53104}" dt="2022-03-07T21:32:07.845" v="269" actId="20577"/>
          <ac:spMkLst>
            <pc:docMk/>
            <pc:sldMk cId="912562791" sldId="271"/>
            <ac:spMk id="9" creationId="{F3661A7B-4C0D-48F7-8EF2-0EEF5F9B0590}"/>
          </ac:spMkLst>
        </pc:spChg>
      </pc:sldChg>
      <pc:sldChg chg="del">
        <pc:chgData name="Grace Whittington" userId="85ebb231-f94b-453a-b7a9-cfef48dca1c3" providerId="ADAL" clId="{854DEDD2-8BF8-4FA1-8EF7-EB3E9FE53104}" dt="2022-03-07T21:31:48.014" v="266" actId="47"/>
        <pc:sldMkLst>
          <pc:docMk/>
          <pc:sldMk cId="392966537" sldId="272"/>
        </pc:sldMkLst>
      </pc:sldChg>
      <pc:sldChg chg="modSp add modAnim">
        <pc:chgData name="Grace Whittington" userId="85ebb231-f94b-453a-b7a9-cfef48dca1c3" providerId="ADAL" clId="{854DEDD2-8BF8-4FA1-8EF7-EB3E9FE53104}" dt="2022-03-08T00:49:33.225" v="384"/>
        <pc:sldMkLst>
          <pc:docMk/>
          <pc:sldMk cId="3030415519" sldId="273"/>
        </pc:sldMkLst>
        <pc:spChg chg="mod">
          <ac:chgData name="Grace Whittington" userId="85ebb231-f94b-453a-b7a9-cfef48dca1c3" providerId="ADAL" clId="{854DEDD2-8BF8-4FA1-8EF7-EB3E9FE53104}" dt="2022-03-07T21:24:46.195" v="197" actId="20577"/>
          <ac:spMkLst>
            <pc:docMk/>
            <pc:sldMk cId="3030415519" sldId="273"/>
            <ac:spMk id="3" creationId="{395DAA0D-8E32-48FF-BDF2-75FC24EF310D}"/>
          </ac:spMkLst>
        </pc:spChg>
      </pc:sldChg>
      <pc:sldChg chg="modSp add mod modAnim">
        <pc:chgData name="Grace Whittington" userId="85ebb231-f94b-453a-b7a9-cfef48dca1c3" providerId="ADAL" clId="{854DEDD2-8BF8-4FA1-8EF7-EB3E9FE53104}" dt="2022-03-08T00:49:37.018" v="389"/>
        <pc:sldMkLst>
          <pc:docMk/>
          <pc:sldMk cId="3281503236" sldId="274"/>
        </pc:sldMkLst>
        <pc:spChg chg="mod">
          <ac:chgData name="Grace Whittington" userId="85ebb231-f94b-453a-b7a9-cfef48dca1c3" providerId="ADAL" clId="{854DEDD2-8BF8-4FA1-8EF7-EB3E9FE53104}" dt="2022-03-07T21:27:00.571" v="221" actId="255"/>
          <ac:spMkLst>
            <pc:docMk/>
            <pc:sldMk cId="3281503236" sldId="274"/>
            <ac:spMk id="2" creationId="{3E279AD7-688E-4658-BF3D-B095DC3B6593}"/>
          </ac:spMkLst>
        </pc:spChg>
        <pc:spChg chg="mod">
          <ac:chgData name="Grace Whittington" userId="85ebb231-f94b-453a-b7a9-cfef48dca1c3" providerId="ADAL" clId="{854DEDD2-8BF8-4FA1-8EF7-EB3E9FE53104}" dt="2022-03-07T21:27:53.472" v="241" actId="255"/>
          <ac:spMkLst>
            <pc:docMk/>
            <pc:sldMk cId="3281503236" sldId="274"/>
            <ac:spMk id="3" creationId="{395DAA0D-8E32-48FF-BDF2-75FC24EF310D}"/>
          </ac:spMkLst>
        </pc:spChg>
      </pc:sldChg>
      <pc:sldChg chg="modSp add modAnim">
        <pc:chgData name="Grace Whittington" userId="85ebb231-f94b-453a-b7a9-cfef48dca1c3" providerId="ADAL" clId="{854DEDD2-8BF8-4FA1-8EF7-EB3E9FE53104}" dt="2022-03-08T00:49:40.223" v="393"/>
        <pc:sldMkLst>
          <pc:docMk/>
          <pc:sldMk cId="3530470876" sldId="275"/>
        </pc:sldMkLst>
        <pc:spChg chg="mod">
          <ac:chgData name="Grace Whittington" userId="85ebb231-f94b-453a-b7a9-cfef48dca1c3" providerId="ADAL" clId="{854DEDD2-8BF8-4FA1-8EF7-EB3E9FE53104}" dt="2022-03-07T21:28:21.195" v="246"/>
          <ac:spMkLst>
            <pc:docMk/>
            <pc:sldMk cId="3530470876" sldId="275"/>
            <ac:spMk id="2" creationId="{3E279AD7-688E-4658-BF3D-B095DC3B6593}"/>
          </ac:spMkLst>
        </pc:spChg>
        <pc:spChg chg="mod">
          <ac:chgData name="Grace Whittington" userId="85ebb231-f94b-453a-b7a9-cfef48dca1c3" providerId="ADAL" clId="{854DEDD2-8BF8-4FA1-8EF7-EB3E9FE53104}" dt="2022-03-07T21:29:46.393" v="257" actId="207"/>
          <ac:spMkLst>
            <pc:docMk/>
            <pc:sldMk cId="3530470876" sldId="275"/>
            <ac:spMk id="3" creationId="{395DAA0D-8E32-48FF-BDF2-75FC24EF310D}"/>
          </ac:spMkLst>
        </pc:spChg>
      </pc:sldChg>
      <pc:sldChg chg="addSp delSp modSp add mod delAnim modAnim">
        <pc:chgData name="Grace Whittington" userId="85ebb231-f94b-453a-b7a9-cfef48dca1c3" providerId="ADAL" clId="{854DEDD2-8BF8-4FA1-8EF7-EB3E9FE53104}" dt="2022-03-08T00:49:44.262" v="400"/>
        <pc:sldMkLst>
          <pc:docMk/>
          <pc:sldMk cId="3344772789" sldId="276"/>
        </pc:sldMkLst>
        <pc:spChg chg="mod">
          <ac:chgData name="Grace Whittington" userId="85ebb231-f94b-453a-b7a9-cfef48dca1c3" providerId="ADAL" clId="{854DEDD2-8BF8-4FA1-8EF7-EB3E9FE53104}" dt="2022-03-07T21:30:39.023" v="263" actId="1076"/>
          <ac:spMkLst>
            <pc:docMk/>
            <pc:sldMk cId="3344772789" sldId="276"/>
            <ac:spMk id="2" creationId="{3E279AD7-688E-4658-BF3D-B095DC3B6593}"/>
          </ac:spMkLst>
        </pc:spChg>
        <pc:spChg chg="del">
          <ac:chgData name="Grace Whittington" userId="85ebb231-f94b-453a-b7a9-cfef48dca1c3" providerId="ADAL" clId="{854DEDD2-8BF8-4FA1-8EF7-EB3E9FE53104}" dt="2022-03-07T21:30:32.155" v="260" actId="478"/>
          <ac:spMkLst>
            <pc:docMk/>
            <pc:sldMk cId="3344772789" sldId="276"/>
            <ac:spMk id="3" creationId="{395DAA0D-8E32-48FF-BDF2-75FC24EF310D}"/>
          </ac:spMkLst>
        </pc:spChg>
        <pc:spChg chg="add del mod">
          <ac:chgData name="Grace Whittington" userId="85ebb231-f94b-453a-b7a9-cfef48dca1c3" providerId="ADAL" clId="{854DEDD2-8BF8-4FA1-8EF7-EB3E9FE53104}" dt="2022-03-07T21:30:35.115" v="261" actId="478"/>
          <ac:spMkLst>
            <pc:docMk/>
            <pc:sldMk cId="3344772789" sldId="276"/>
            <ac:spMk id="5" creationId="{7E815E89-1F50-42E9-8E9F-04D548A02BA3}"/>
          </ac:spMkLst>
        </pc:spChg>
        <pc:spChg chg="add mod">
          <ac:chgData name="Grace Whittington" userId="85ebb231-f94b-453a-b7a9-cfef48dca1c3" providerId="ADAL" clId="{854DEDD2-8BF8-4FA1-8EF7-EB3E9FE53104}" dt="2022-03-07T21:30:42.393" v="264" actId="1076"/>
          <ac:spMkLst>
            <pc:docMk/>
            <pc:sldMk cId="3344772789" sldId="276"/>
            <ac:spMk id="6" creationId="{A75FF80A-C9FB-43C6-A762-23EA5B13A947}"/>
          </ac:spMkLst>
        </pc:spChg>
      </pc:sldChg>
    </pc:docChg>
  </pc:docChgLst>
  <pc:docChgLst>
    <pc:chgData name="Grace Whittington" userId="85ebb231-f94b-453a-b7a9-cfef48dca1c3" providerId="ADAL" clId="{ED1A8614-2097-4876-AE2F-A6DF092FF7EE}"/>
    <pc:docChg chg="undo custSel addSld delSld modSld modSection">
      <pc:chgData name="Grace Whittington" userId="85ebb231-f94b-453a-b7a9-cfef48dca1c3" providerId="ADAL" clId="{ED1A8614-2097-4876-AE2F-A6DF092FF7EE}" dt="2022-11-09T15:58:05.646" v="34" actId="207"/>
      <pc:docMkLst>
        <pc:docMk/>
      </pc:docMkLst>
      <pc:sldChg chg="addSp delSp modSp mod">
        <pc:chgData name="Grace Whittington" userId="85ebb231-f94b-453a-b7a9-cfef48dca1c3" providerId="ADAL" clId="{ED1A8614-2097-4876-AE2F-A6DF092FF7EE}" dt="2022-11-09T15:57:38.806" v="31" actId="1076"/>
        <pc:sldMkLst>
          <pc:docMk/>
          <pc:sldMk cId="4027344009" sldId="256"/>
        </pc:sldMkLst>
        <pc:spChg chg="mod">
          <ac:chgData name="Grace Whittington" userId="85ebb231-f94b-453a-b7a9-cfef48dca1c3" providerId="ADAL" clId="{ED1A8614-2097-4876-AE2F-A6DF092FF7EE}" dt="2022-11-09T15:57:38.806" v="31" actId="1076"/>
          <ac:spMkLst>
            <pc:docMk/>
            <pc:sldMk cId="4027344009" sldId="256"/>
            <ac:spMk id="2" creationId="{31FE1D89-7BAE-CF48-8DF6-1EEB7983E702}"/>
          </ac:spMkLst>
        </pc:spChg>
        <pc:spChg chg="del">
          <ac:chgData name="Grace Whittington" userId="85ebb231-f94b-453a-b7a9-cfef48dca1c3" providerId="ADAL" clId="{ED1A8614-2097-4876-AE2F-A6DF092FF7EE}" dt="2022-11-09T15:57:22.054" v="28" actId="478"/>
          <ac:spMkLst>
            <pc:docMk/>
            <pc:sldMk cId="4027344009" sldId="256"/>
            <ac:spMk id="3" creationId="{6511E89D-A2D6-4F44-B57C-BC536CA0D370}"/>
          </ac:spMkLst>
        </pc:spChg>
        <pc:spChg chg="add del mod">
          <ac:chgData name="Grace Whittington" userId="85ebb231-f94b-453a-b7a9-cfef48dca1c3" providerId="ADAL" clId="{ED1A8614-2097-4876-AE2F-A6DF092FF7EE}" dt="2022-11-09T15:57:24.610" v="29" actId="478"/>
          <ac:spMkLst>
            <pc:docMk/>
            <pc:sldMk cId="4027344009" sldId="256"/>
            <ac:spMk id="6" creationId="{CB3B7B91-FB89-40E8-9708-0DDE7951D5C1}"/>
          </ac:spMkLst>
        </pc:spChg>
      </pc:sldChg>
      <pc:sldChg chg="add del">
        <pc:chgData name="Grace Whittington" userId="85ebb231-f94b-453a-b7a9-cfef48dca1c3" providerId="ADAL" clId="{ED1A8614-2097-4876-AE2F-A6DF092FF7EE}" dt="2022-11-09T15:57:43.155" v="33" actId="47"/>
        <pc:sldMkLst>
          <pc:docMk/>
          <pc:sldMk cId="0" sldId="261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62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63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64"/>
        </pc:sldMkLst>
      </pc:sldChg>
      <pc:sldChg chg="modSp add mod">
        <pc:chgData name="Grace Whittington" userId="85ebb231-f94b-453a-b7a9-cfef48dca1c3" providerId="ADAL" clId="{ED1A8614-2097-4876-AE2F-A6DF092FF7EE}" dt="2022-11-09T15:58:05.646" v="34" actId="207"/>
        <pc:sldMkLst>
          <pc:docMk/>
          <pc:sldMk cId="0" sldId="265"/>
        </pc:sldMkLst>
        <pc:spChg chg="mod">
          <ac:chgData name="Grace Whittington" userId="85ebb231-f94b-453a-b7a9-cfef48dca1c3" providerId="ADAL" clId="{ED1A8614-2097-4876-AE2F-A6DF092FF7EE}" dt="2022-11-09T15:58:05.646" v="34" actId="207"/>
          <ac:spMkLst>
            <pc:docMk/>
            <pc:sldMk cId="0" sldId="265"/>
            <ac:spMk id="21508" creationId="{3C9DCC37-AC71-408E-A390-262DDC748333}"/>
          </ac:spMkLst>
        </pc:spChg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66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67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68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69"/>
        </pc:sldMkLst>
      </pc:sldChg>
      <pc:sldChg chg="del">
        <pc:chgData name="Grace Whittington" userId="85ebb231-f94b-453a-b7a9-cfef48dca1c3" providerId="ADAL" clId="{ED1A8614-2097-4876-AE2F-A6DF092FF7EE}" dt="2022-11-09T15:57:41.293" v="32" actId="47"/>
        <pc:sldMkLst>
          <pc:docMk/>
          <pc:sldMk cId="3632602755" sldId="270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1"/>
        </pc:sldMkLst>
      </pc:sldChg>
      <pc:sldChg chg="del">
        <pc:chgData name="Grace Whittington" userId="85ebb231-f94b-453a-b7a9-cfef48dca1c3" providerId="ADAL" clId="{ED1A8614-2097-4876-AE2F-A6DF092FF7EE}" dt="2022-11-09T15:56:38.114" v="0" actId="47"/>
        <pc:sldMkLst>
          <pc:docMk/>
          <pc:sldMk cId="912562791" sldId="271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2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3"/>
        </pc:sldMkLst>
      </pc:sldChg>
      <pc:sldChg chg="del">
        <pc:chgData name="Grace Whittington" userId="85ebb231-f94b-453a-b7a9-cfef48dca1c3" providerId="ADAL" clId="{ED1A8614-2097-4876-AE2F-A6DF092FF7EE}" dt="2022-11-09T15:56:38.114" v="0" actId="47"/>
        <pc:sldMkLst>
          <pc:docMk/>
          <pc:sldMk cId="3030415519" sldId="273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4"/>
        </pc:sldMkLst>
      </pc:sldChg>
      <pc:sldChg chg="del">
        <pc:chgData name="Grace Whittington" userId="85ebb231-f94b-453a-b7a9-cfef48dca1c3" providerId="ADAL" clId="{ED1A8614-2097-4876-AE2F-A6DF092FF7EE}" dt="2022-11-09T15:56:38.114" v="0" actId="47"/>
        <pc:sldMkLst>
          <pc:docMk/>
          <pc:sldMk cId="3281503236" sldId="274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5"/>
        </pc:sldMkLst>
      </pc:sldChg>
      <pc:sldChg chg="del">
        <pc:chgData name="Grace Whittington" userId="85ebb231-f94b-453a-b7a9-cfef48dca1c3" providerId="ADAL" clId="{ED1A8614-2097-4876-AE2F-A6DF092FF7EE}" dt="2022-11-09T15:56:38.114" v="0" actId="47"/>
        <pc:sldMkLst>
          <pc:docMk/>
          <pc:sldMk cId="3530470876" sldId="275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6"/>
        </pc:sldMkLst>
      </pc:sldChg>
      <pc:sldChg chg="del">
        <pc:chgData name="Grace Whittington" userId="85ebb231-f94b-453a-b7a9-cfef48dca1c3" providerId="ADAL" clId="{ED1A8614-2097-4876-AE2F-A6DF092FF7EE}" dt="2022-11-09T15:56:38.114" v="0" actId="47"/>
        <pc:sldMkLst>
          <pc:docMk/>
          <pc:sldMk cId="3344772789" sldId="276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7"/>
        </pc:sldMkLst>
      </pc:sldChg>
      <pc:sldChg chg="add">
        <pc:chgData name="Grace Whittington" userId="85ebb231-f94b-453a-b7a9-cfef48dca1c3" providerId="ADAL" clId="{ED1A8614-2097-4876-AE2F-A6DF092FF7EE}" dt="2022-11-09T15:56:59.107" v="1"/>
        <pc:sldMkLst>
          <pc:docMk/>
          <pc:sldMk cId="0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2701D9-23E6-D644-9631-19BD8BBCCF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3D10A-A1E9-CD4A-BBFD-8D3351960A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AABF0-D288-5740-843A-D9E267A5216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D60FA-2DA6-2940-9895-EEF184B6D5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706AE-F638-A147-B569-82BF5B2896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77825-0169-0F40-911E-A04AEA816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4CF7D-89EA-004D-85C1-701564458EA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508F-37D1-F440-BC36-7EDBD4476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6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F592176B-80DA-4201-A199-43DAA9645F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A9F5D5F7-2E53-4DC3-890A-45F41664C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BF2A638-0970-412F-A39E-B19E3E90C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166ABC-BBD3-4C10-BBEA-AEEEFEA37685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DE743F10-A0A0-462E-A9BC-9C837D3976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655297EE-5402-41F6-980A-DB92126D66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679D8351-6796-4766-88D7-5BB3E8952C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3D3256A-E25B-4686-A36A-E1304B6618A7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8A5DF86B-1DE3-467E-930D-A4BA2D07CB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DBD20949-5B6C-4939-90AD-3615CA98A0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642976B9-BD98-44FD-9271-ADF30C27F5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1A5B0A-6B33-47EC-BD8D-069E2CEDCB2F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964236E6-B62D-406D-87E0-EBF6FFFACE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563747F3-4C0B-4038-9564-082DD4424D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6C0676BC-3E84-4541-BA00-A596D406C5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190F5ED-8C4D-4B9F-ABBC-7DF9DE610D52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C4CC424D-A4D8-46BA-9A3E-19991ED4BE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AB9B0EA2-10DE-47AA-84BB-3E5D88617F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8D7B9B0C-2D13-48C3-8154-EA0A593CAA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07E142-DCC8-4A33-A964-686529A15C46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FF2CA94-075D-40FF-BD73-A2456FD584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BB0AD8BA-0FA4-472E-9055-45D9C311F6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C3F62C5-0818-4998-BE2B-C6AF700CDF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2DE205-9186-4451-992B-4F526C33A38E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962E2D41-3DA5-48CB-BA2F-9324744ED4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1334051-63D6-45CF-B262-ECF1166136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BA2969C-95EB-4E85-B92D-CBC8E69F92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DC9513-6EA0-4441-820F-6CF2BAD0FE00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6D04374-2922-4002-A499-982C7549F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2509CA-C6BA-40F2-826D-BBFE609F39D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1" name="Rectangle 7">
            <a:extLst>
              <a:ext uri="{FF2B5EF4-FFF2-40B4-BE49-F238E27FC236}">
                <a16:creationId xmlns:a16="http://schemas.microsoft.com/office/drawing/2014/main" id="{E7DD3D62-3057-4268-BB97-BFB4AB278D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820F042D-D969-48F7-BBD1-38A2F385EDEE}" type="slidenum">
              <a:rPr lang="en-US" altLang="en-US" sz="1200">
                <a:latin typeface="Calibri" panose="020F0502020204030204" pitchFamily="34" charset="0"/>
              </a:rPr>
              <a:pPr algn="r"/>
              <a:t>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E44B2DFD-5A9F-496D-8035-6A201585A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02D201C9-509F-4844-911B-1654A96A9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NOTE: AAP Residency Training Program Directory (2000) cites 81 programs; AAPM&amp;R Website cites 79 programs.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040EFB6E-4E56-4145-8427-3AF00E1E15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1A9A2EE5-102C-40DB-94C4-D0767EFA33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38BB163D-4FF3-463E-AFFF-EA8D888F7E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5CB555-ECFC-4E6E-85A9-A5F22F58CA12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01BABD0-911C-44B6-8007-10F108AC44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83A32FEA-A381-4852-AC8E-ADF7365174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07375412-90EB-4E0D-98E9-C54014E545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1C5FC5-ECFA-4A40-99E2-B8270C4749C8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09E13996-163F-4E22-ADA8-E4A79A89C7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B9256605-ECC7-4391-AEAD-4F0F640F36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3CD22BB2-894E-4076-AC83-17C8D055A1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D30AFAC-B05A-44C6-A33C-14E7FCBFD5F0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7CCFC0FC-C737-4A76-BD33-52DE46F522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A203C5FC-9A72-4BE2-88F2-8CA4725161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754C1518-DF3C-4923-B7AE-349DD8962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086AFB-F0B8-4D65-9A72-52231AFE6640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98E18EAD-1F6E-47CE-932C-68BC43C050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9EE12940-9782-4C0F-8D11-93F3FD6F7D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81702ACE-F546-4D9D-8080-CA26F13A6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64CF2D-DD13-42A6-A6E1-DD29F1721A14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4877-6037-3849-83AC-E9F76D887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882403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8D858-7201-DD48-92F2-01B17610F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737F6E-3D4F-BD44-A672-3C9289B60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BE45802-A042-6E41-83C9-A31284F56A93}" type="slidenum">
              <a:rPr lang="en-US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0676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7F7E-03D5-CA47-BC30-50764A51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FE2F1-C083-5144-9271-5C32ECC1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F86CA65-50B0-5749-8AAE-42D3D4431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BE45802-A042-6E41-83C9-A31284F56A93}" type="slidenum">
              <a:rPr lang="en-US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8717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7F7E-03D5-CA47-BC30-50764A51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9578EF2-9184-7F44-8BC6-6E901CFCD75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6061" y="2358203"/>
            <a:ext cx="3852863" cy="518960"/>
            <a:chOff x="1775380" y="2346151"/>
            <a:chExt cx="3852421" cy="518947"/>
          </a:xfrm>
        </p:grpSpPr>
        <p:sp>
          <p:nvSpPr>
            <p:cNvPr id="6" name="Rectangle 75">
              <a:extLst>
                <a:ext uri="{FF2B5EF4-FFF2-40B4-BE49-F238E27FC236}">
                  <a16:creationId xmlns:a16="http://schemas.microsoft.com/office/drawing/2014/main" id="{7FEE1D6A-2A31-824B-B8CD-AAEA7FED8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en-US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Bullet copy goes here</a:t>
              </a:r>
            </a:p>
          </p:txBody>
        </p:sp>
        <p:sp>
          <p:nvSpPr>
            <p:cNvPr id="8" name="TextBox 76">
              <a:extLst>
                <a:ext uri="{FF2B5EF4-FFF2-40B4-BE49-F238E27FC236}">
                  <a16:creationId xmlns:a16="http://schemas.microsoft.com/office/drawing/2014/main" id="{DB36A48E-5FAB-8749-AD78-2994A820D4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solidFill>
                    <a:schemeClr val="tx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9:00AM – 10:00AM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6AB8E87-F263-D741-8226-490856C1261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6311" y="2366987"/>
            <a:ext cx="414338" cy="414337"/>
            <a:chOff x="1234912" y="2347275"/>
            <a:chExt cx="414779" cy="41477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D7F9CC9-E912-D04E-AAFB-08981CC1AD86}"/>
                </a:ext>
              </a:extLst>
            </p:cNvPr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Shape 2540">
              <a:extLst>
                <a:ext uri="{FF2B5EF4-FFF2-40B4-BE49-F238E27FC236}">
                  <a16:creationId xmlns:a16="http://schemas.microsoft.com/office/drawing/2014/main" id="{9A80A296-A1C3-D244-8000-C117AE99B772}"/>
                </a:ext>
              </a:extLst>
            </p:cNvPr>
            <p:cNvSpPr/>
            <p:nvPr/>
          </p:nvSpPr>
          <p:spPr>
            <a:xfrm>
              <a:off x="1350923" y="2463286"/>
              <a:ext cx="182756" cy="18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8E0691-0999-1F44-BE29-D0EC06CEF48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6061" y="3640738"/>
            <a:ext cx="3852863" cy="518960"/>
            <a:chOff x="1775380" y="2346151"/>
            <a:chExt cx="3852421" cy="518947"/>
          </a:xfrm>
        </p:grpSpPr>
        <p:sp>
          <p:nvSpPr>
            <p:cNvPr id="13" name="Rectangle 75">
              <a:extLst>
                <a:ext uri="{FF2B5EF4-FFF2-40B4-BE49-F238E27FC236}">
                  <a16:creationId xmlns:a16="http://schemas.microsoft.com/office/drawing/2014/main" id="{CA218715-3EC0-684B-9540-3FE020A92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en-US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Bullet copy goes here</a:t>
              </a:r>
            </a:p>
          </p:txBody>
        </p:sp>
        <p:sp>
          <p:nvSpPr>
            <p:cNvPr id="14" name="TextBox 76">
              <a:extLst>
                <a:ext uri="{FF2B5EF4-FFF2-40B4-BE49-F238E27FC236}">
                  <a16:creationId xmlns:a16="http://schemas.microsoft.com/office/drawing/2014/main" id="{67539EB7-CC8A-5946-BA10-461D4A461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solidFill>
                    <a:schemeClr val="tx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9:00AM – 10:00AM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BE73A4-9B87-C640-844E-177C1FBD58B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6311" y="3649522"/>
            <a:ext cx="414338" cy="414337"/>
            <a:chOff x="1234912" y="2347275"/>
            <a:chExt cx="414779" cy="41477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E4333A0-C2B2-F44E-9952-913982F6DBC1}"/>
                </a:ext>
              </a:extLst>
            </p:cNvPr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Shape 2540">
              <a:extLst>
                <a:ext uri="{FF2B5EF4-FFF2-40B4-BE49-F238E27FC236}">
                  <a16:creationId xmlns:a16="http://schemas.microsoft.com/office/drawing/2014/main" id="{5BE9F278-9BB6-BB4F-9F5E-C2F74D416885}"/>
                </a:ext>
              </a:extLst>
            </p:cNvPr>
            <p:cNvSpPr/>
            <p:nvPr/>
          </p:nvSpPr>
          <p:spPr>
            <a:xfrm>
              <a:off x="1350923" y="2463286"/>
              <a:ext cx="182756" cy="18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44E5BA7-A20C-9248-BD34-24D4A422460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216196" y="2358203"/>
            <a:ext cx="3852863" cy="518960"/>
            <a:chOff x="1775380" y="2346151"/>
            <a:chExt cx="3852421" cy="518947"/>
          </a:xfrm>
        </p:grpSpPr>
        <p:sp>
          <p:nvSpPr>
            <p:cNvPr id="19" name="Rectangle 75">
              <a:extLst>
                <a:ext uri="{FF2B5EF4-FFF2-40B4-BE49-F238E27FC236}">
                  <a16:creationId xmlns:a16="http://schemas.microsoft.com/office/drawing/2014/main" id="{790B4716-5FBA-E145-9D04-DEB88108D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en-US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Bullet copy goes here</a:t>
              </a:r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DE6B162F-416A-9646-984F-D4A1F45A1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solidFill>
                    <a:schemeClr val="tx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9:00AM – 10:00AM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BCD1EAB-6E74-A44A-BC29-0547B90EF95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676446" y="2366987"/>
            <a:ext cx="414338" cy="414337"/>
            <a:chOff x="1234912" y="2347275"/>
            <a:chExt cx="414779" cy="41477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966291F-E7CA-6649-B930-FE5733EA73DD}"/>
                </a:ext>
              </a:extLst>
            </p:cNvPr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Shape 2540">
              <a:extLst>
                <a:ext uri="{FF2B5EF4-FFF2-40B4-BE49-F238E27FC236}">
                  <a16:creationId xmlns:a16="http://schemas.microsoft.com/office/drawing/2014/main" id="{04DD02E8-13D9-2C42-9DAA-FCA7F18F7700}"/>
                </a:ext>
              </a:extLst>
            </p:cNvPr>
            <p:cNvSpPr/>
            <p:nvPr/>
          </p:nvSpPr>
          <p:spPr>
            <a:xfrm>
              <a:off x="1350923" y="2463286"/>
              <a:ext cx="182756" cy="18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FDF3B0A-BBF8-154B-A944-DA250936A59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216196" y="3640738"/>
            <a:ext cx="3852863" cy="518960"/>
            <a:chOff x="1775380" y="2346151"/>
            <a:chExt cx="3852421" cy="518947"/>
          </a:xfrm>
        </p:grpSpPr>
        <p:sp>
          <p:nvSpPr>
            <p:cNvPr id="25" name="Rectangle 75">
              <a:extLst>
                <a:ext uri="{FF2B5EF4-FFF2-40B4-BE49-F238E27FC236}">
                  <a16:creationId xmlns:a16="http://schemas.microsoft.com/office/drawing/2014/main" id="{E07B7709-0F86-064D-BB5A-450864E9B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en-US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Bullet copy goes here</a:t>
              </a:r>
            </a:p>
          </p:txBody>
        </p:sp>
        <p:sp>
          <p:nvSpPr>
            <p:cNvPr id="26" name="TextBox 76">
              <a:extLst>
                <a:ext uri="{FF2B5EF4-FFF2-40B4-BE49-F238E27FC236}">
                  <a16:creationId xmlns:a16="http://schemas.microsoft.com/office/drawing/2014/main" id="{891E8389-D6C4-0346-B714-6373E901A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solidFill>
                    <a:schemeClr val="tx1"/>
                  </a:solidFill>
                  <a:latin typeface="Roboto Black" panose="02000000000000000000" pitchFamily="2" charset="0"/>
                  <a:ea typeface="Roboto Black" panose="02000000000000000000" pitchFamily="2" charset="0"/>
                  <a:cs typeface="Roboto Black" panose="02000000000000000000" pitchFamily="2" charset="0"/>
                </a:rPr>
                <a:t>9:00AM – 10:00AM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158A5F6-1D73-904D-BA18-7E1ED2E499B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676446" y="3649522"/>
            <a:ext cx="414338" cy="414337"/>
            <a:chOff x="1234912" y="2347275"/>
            <a:chExt cx="414779" cy="41477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2318BA6-9185-7F41-9AC3-CA04731DF6B7}"/>
                </a:ext>
              </a:extLst>
            </p:cNvPr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" name="Shape 2540">
              <a:extLst>
                <a:ext uri="{FF2B5EF4-FFF2-40B4-BE49-F238E27FC236}">
                  <a16:creationId xmlns:a16="http://schemas.microsoft.com/office/drawing/2014/main" id="{67E5CCDA-986B-9F4A-85C8-6573F24D476D}"/>
                </a:ext>
              </a:extLst>
            </p:cNvPr>
            <p:cNvSpPr/>
            <p:nvPr/>
          </p:nvSpPr>
          <p:spPr>
            <a:xfrm>
              <a:off x="1350923" y="2463286"/>
              <a:ext cx="182756" cy="18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B195A696-02CB-6640-A1D6-9FC85B863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BE45802-A042-6E41-83C9-A31284F56A93}" type="slidenum">
              <a:rPr lang="en-US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8345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366B-061B-BC44-9BCD-EC017D69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16760-40CF-BC43-95CF-18E02F29F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77985-76CD-C245-AE9B-933B36596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559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2E03-EB01-0348-B57D-059EF3D3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65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7F0F8-63D2-2446-915B-727220193B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6656" y="1681163"/>
            <a:ext cx="5157787" cy="823912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C7DE4-6E0B-C54B-9294-3AA5FB65C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656" y="2825708"/>
            <a:ext cx="5157787" cy="3684588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545F2F-CBD8-A440-A0AC-5E0B6E96F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08"/>
            <a:ext cx="5183188" cy="36845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D528D29-052D-EE40-B239-6C663404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BE45802-A042-6E41-83C9-A31284F56A93}" type="slidenum">
              <a:rPr lang="en-US" smtClean="0"/>
              <a:pPr/>
              <a:t>‹#›</a:t>
            </a:fld>
            <a:endParaRPr lang="en-US" sz="900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2072440-6DFA-5545-A73A-BF59E512C34F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148059" y="1681163"/>
            <a:ext cx="5157787" cy="823912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61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9A436A-E89B-BC47-BCCA-164DBC5C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BE45802-A042-6E41-83C9-A31284F56A93}" type="slidenum">
              <a:rPr lang="en-US" smtClean="0"/>
              <a:pPr/>
              <a:t>‹#›</a:t>
            </a:fld>
            <a:endParaRPr lang="en-US" sz="9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B03FB7-D6EB-D34B-B23C-7C82AE28BF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63" y="1048544"/>
            <a:ext cx="5459413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">
            <a:extLst>
              <a:ext uri="{FF2B5EF4-FFF2-40B4-BE49-F238E27FC236}">
                <a16:creationId xmlns:a16="http://schemas.microsoft.com/office/drawing/2014/main" id="{2BA59393-43E0-594A-B740-BACC8D16DB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9870" y="1207695"/>
            <a:ext cx="5068888" cy="2870200"/>
          </a:xfrm>
        </p:spPr>
      </p:sp>
    </p:spTree>
    <p:extLst>
      <p:ext uri="{BB962C8B-B14F-4D97-AF65-F5344CB8AC3E}">
        <p14:creationId xmlns:p14="http://schemas.microsoft.com/office/powerpoint/2010/main" val="46618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0C641-F4A2-4C40-B86D-93E091A1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94B0-C762-44D8-A868-97A89ECF8089}" type="datetime1">
              <a:rPr lang="en-US" altLang="en-US"/>
              <a:pPr>
                <a:defRPr/>
              </a:pPr>
              <a:t>11/9/2022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90ECE-3326-4616-823A-142E43E6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C6C4C-636A-405B-93B9-B015E167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5265-1C04-4DDD-AC97-4CD86C050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21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11C12CA-8F87-D44D-8D21-AE8826DF649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9236" y="5545076"/>
            <a:ext cx="12192000" cy="133139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1D282-FEB2-E24A-A83E-00473187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9EA8F-6472-CB48-82EB-EF69814AC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06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4051F-FE81-8F49-BAAF-696E1492E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BE45802-A042-6E41-83C9-A31284F56A93}" type="slidenum">
              <a:rPr lang="en-US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713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7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BEFBD3-6E2A-4D40-BBE5-721495A5D5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FE1D89-7BAE-CF48-8DF6-1EEB7983E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24" y="1965093"/>
            <a:ext cx="10185149" cy="1348171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chemeClr val="bg1"/>
                </a:solidFill>
              </a:rPr>
              <a:t>What is a Physiatrist?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B2279440-E61E-DE4C-95CE-6145B46D1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151" y="5278356"/>
            <a:ext cx="3247697" cy="83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4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F8748A5-346A-4FAC-BBE2-101F69FEA8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Physiatry: Improving Function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6B65B86-0C6B-4EB7-A519-C4A25FE4F3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905000"/>
            <a:ext cx="8229600" cy="3810000"/>
          </a:xfrm>
        </p:spPr>
        <p:txBody>
          <a:bodyPr/>
          <a:lstStyle/>
          <a:p>
            <a:pPr marL="342900" indent="-342900">
              <a:spcBef>
                <a:spcPct val="100000"/>
              </a:spcBef>
            </a:pPr>
            <a:r>
              <a:rPr lang="en-US" altLang="en-US" sz="2000"/>
              <a:t>Goal is prevention, diagnosis, and treatment of disorders that may produce temporary or permanent impairment</a:t>
            </a:r>
          </a:p>
          <a:p>
            <a:pPr marL="342900" indent="-342900">
              <a:spcBef>
                <a:spcPct val="100000"/>
              </a:spcBef>
            </a:pPr>
            <a:r>
              <a:rPr lang="en-US" altLang="en-US" sz="2000"/>
              <a:t>Restoration of </a:t>
            </a:r>
            <a:r>
              <a:rPr lang="en-US" altLang="en-US" sz="2000" b="1">
                <a:solidFill>
                  <a:schemeClr val="accent2"/>
                </a:solidFill>
              </a:rPr>
              <a:t>function</a:t>
            </a:r>
          </a:p>
          <a:p>
            <a:pPr marL="342900" indent="-342900">
              <a:spcBef>
                <a:spcPct val="100000"/>
              </a:spcBef>
            </a:pPr>
            <a:r>
              <a:rPr lang="en-US" altLang="en-US" sz="2000"/>
              <a:t>Maximize </a:t>
            </a:r>
            <a:r>
              <a:rPr lang="en-US" altLang="en-US" sz="2000" b="1">
                <a:solidFill>
                  <a:schemeClr val="accent2"/>
                </a:solidFill>
              </a:rPr>
              <a:t>quality of life</a:t>
            </a:r>
          </a:p>
          <a:p>
            <a:pPr marL="342900" indent="-342900">
              <a:spcBef>
                <a:spcPct val="100000"/>
              </a:spcBef>
            </a:pPr>
            <a:r>
              <a:rPr lang="en-US" altLang="en-US" sz="2000"/>
              <a:t>“Whole-istic” approach (the whole patient, not just a body part): patient-centered care</a:t>
            </a:r>
          </a:p>
          <a:p>
            <a:pPr marL="342900" indent="-342900">
              <a:lnSpc>
                <a:spcPct val="70000"/>
              </a:lnSpc>
            </a:pPr>
            <a:endParaRPr lang="en-US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C431FC2-5A1D-41E3-A6E1-D362CAA7FD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Practice Settings: Inpatient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9ABC369-5ACC-4CA2-9742-61526EECD7C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905000"/>
            <a:ext cx="8229600" cy="3810000"/>
          </a:xfrm>
        </p:spPr>
        <p:txBody>
          <a:bodyPr/>
          <a:lstStyle/>
          <a:p>
            <a:pPr marL="342900" indent="-342900">
              <a:spcBef>
                <a:spcPct val="100000"/>
              </a:spcBef>
              <a:defRPr/>
            </a:pPr>
            <a:r>
              <a:rPr lang="en-US" altLang="en-US" sz="2000" dirty="0"/>
              <a:t>Leads an interdisciplinary team (physical, occupational and/or speech therapist, social worker, psychologist and chaplain)</a:t>
            </a:r>
          </a:p>
          <a:p>
            <a:pPr marL="342900" indent="-342900">
              <a:spcBef>
                <a:spcPct val="100000"/>
              </a:spcBef>
              <a:defRPr/>
            </a:pPr>
            <a:r>
              <a:rPr lang="en-US" altLang="en-US" sz="2000" dirty="0"/>
              <a:t>Oversees the medical component as well prescription of </a:t>
            </a:r>
            <a:br>
              <a:rPr lang="en-US" altLang="en-US" sz="2000" dirty="0"/>
            </a:br>
            <a:r>
              <a:rPr lang="en-US" altLang="en-US" sz="2000" dirty="0"/>
              <a:t>therapeutic modalities</a:t>
            </a:r>
          </a:p>
          <a:p>
            <a:pPr marL="342900" indent="-342900">
              <a:spcBef>
                <a:spcPct val="100000"/>
              </a:spcBef>
              <a:defRPr/>
            </a:pPr>
            <a:r>
              <a:rPr lang="en-US" altLang="en-US" sz="2000" dirty="0"/>
              <a:t>Typically treats spinal cord injury, brain injury (traumatic and </a:t>
            </a:r>
            <a:br>
              <a:rPr lang="en-US" altLang="en-US" sz="2000" dirty="0"/>
            </a:br>
            <a:r>
              <a:rPr lang="en-US" altLang="en-US" sz="2000" dirty="0"/>
              <a:t>non-traumatic), stroke, multiple sclerosis, polio, burn care, and musculoskeletal and pediatric rehabilitation</a:t>
            </a:r>
          </a:p>
          <a:p>
            <a:pPr marL="0" indent="0">
              <a:lnSpc>
                <a:spcPct val="70000"/>
              </a:lnSpc>
              <a:buNone/>
              <a:defRPr/>
            </a:pPr>
            <a:endParaRPr lang="en-US" altLang="en-US" sz="2000" dirty="0"/>
          </a:p>
          <a:p>
            <a:pPr marL="0" indent="0">
              <a:lnSpc>
                <a:spcPct val="70000"/>
              </a:lnSpc>
              <a:buNone/>
              <a:defRPr/>
            </a:pPr>
            <a:endParaRPr lang="en-US" alt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4556D53-C14B-4609-99F9-2A06AC01CB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Practice Settings: Outpatient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2D54DA0-0E47-4D1A-8345-CCAFF4786E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905000"/>
            <a:ext cx="8229600" cy="3810000"/>
          </a:xfrm>
        </p:spPr>
        <p:txBody>
          <a:bodyPr/>
          <a:lstStyle/>
          <a:p>
            <a:pPr marL="342900" indent="-342900">
              <a:spcBef>
                <a:spcPct val="100000"/>
              </a:spcBef>
              <a:defRPr/>
            </a:pPr>
            <a:r>
              <a:rPr lang="en-US" altLang="en-US" sz="2000" dirty="0"/>
              <a:t>Experts at nonsurgical management of conditions including orthopaedic injuries, spine-related pain and dysfunction, occupational injuries and overuse symptoms, neurogenic bowel/bladder, pressure sore management, spasticity management and chronic pain</a:t>
            </a:r>
          </a:p>
          <a:p>
            <a:pPr marL="342900" indent="-342900">
              <a:spcBef>
                <a:spcPct val="100000"/>
              </a:spcBef>
              <a:defRPr/>
            </a:pPr>
            <a:r>
              <a:rPr lang="en-US" altLang="en-US" sz="2000" dirty="0"/>
              <a:t>Typically practice in multidisciplinary groups with other physiatrists, orthopaedic surgeons and/or neurosurgeons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pPr marL="0" indent="0">
              <a:lnSpc>
                <a:spcPct val="70000"/>
              </a:lnSpc>
              <a:buNone/>
              <a:defRPr/>
            </a:pPr>
            <a:endParaRPr lang="en-US" alt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423E207-6FFA-4D35-9FAD-72EAEF4FD8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Physiatry: Conditions Treated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96A6589-96AA-4B44-9A59-979DAA3B9A9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752600"/>
            <a:ext cx="7772400" cy="5181600"/>
          </a:xfrm>
        </p:spPr>
        <p:txBody>
          <a:bodyPr/>
          <a:lstStyle/>
          <a:p>
            <a:pPr marL="342900" indent="-342900">
              <a:spcBef>
                <a:spcPct val="60000"/>
              </a:spcBef>
            </a:pPr>
            <a:r>
              <a:rPr lang="en-US" altLang="en-US" sz="2000" b="1"/>
              <a:t>Musculoskeletal</a:t>
            </a:r>
            <a:r>
              <a:rPr lang="en-US" altLang="en-US" sz="2000"/>
              <a:t>	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Trauma and injuries:</a:t>
            </a:r>
          </a:p>
          <a:p>
            <a:pPr lvl="2">
              <a:spcBef>
                <a:spcPct val="60000"/>
              </a:spcBef>
            </a:pPr>
            <a:r>
              <a:rPr lang="en-US" altLang="en-US" sz="1800"/>
              <a:t>Sports- or work-related injuries, repetitive use disorders </a:t>
            </a:r>
            <a:br>
              <a:rPr lang="en-US" altLang="en-US" sz="1800"/>
            </a:br>
            <a:r>
              <a:rPr lang="en-US" altLang="en-US" sz="1800"/>
              <a:t>(e.g., carpal tunnel syndrome)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Acute and chronic pain syndromes:</a:t>
            </a:r>
          </a:p>
          <a:p>
            <a:pPr lvl="2">
              <a:spcBef>
                <a:spcPct val="60000"/>
              </a:spcBef>
            </a:pPr>
            <a:r>
              <a:rPr lang="en-US" altLang="en-US" sz="1800"/>
              <a:t>Back/neck pain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Diseases</a:t>
            </a:r>
          </a:p>
          <a:p>
            <a:pPr lvl="2">
              <a:spcBef>
                <a:spcPct val="60000"/>
              </a:spcBef>
            </a:pPr>
            <a:r>
              <a:rPr lang="en-US" altLang="en-US" sz="1800"/>
              <a:t>Osteoporosis, arthritis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Other</a:t>
            </a:r>
          </a:p>
          <a:p>
            <a:pPr lvl="2">
              <a:spcBef>
                <a:spcPct val="60000"/>
              </a:spcBef>
            </a:pPr>
            <a:r>
              <a:rPr lang="en-US" altLang="en-US" sz="1800"/>
              <a:t>Rehabilitation following joint reconstruction, amputation</a:t>
            </a:r>
          </a:p>
        </p:txBody>
      </p:sp>
      <p:sp>
        <p:nvSpPr>
          <p:cNvPr id="34820" name="Oval 5" descr="Skeleton">
            <a:extLst>
              <a:ext uri="{FF2B5EF4-FFF2-40B4-BE49-F238E27FC236}">
                <a16:creationId xmlns:a16="http://schemas.microsoft.com/office/drawing/2014/main" id="{E4212EF0-AAA8-4DF5-9896-D4AC139D3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2300" y="3473450"/>
            <a:ext cx="1739900" cy="17399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58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8CF9B50-52E9-4A6E-9B3E-DBDB50591D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Physiatry: Conditions Treated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56911F7-3706-4F79-8901-3353A54EA72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>
              <a:spcBef>
                <a:spcPct val="60000"/>
              </a:spcBef>
            </a:pPr>
            <a:r>
              <a:rPr lang="en-US" altLang="en-US" sz="2000" b="1"/>
              <a:t>Cardiovascular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Cardiac rehabilitation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Vascular diseases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 b="1"/>
              <a:t>Pulmonary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COPD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Other respiratory dysfunction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 b="1"/>
              <a:t>Others include: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Rehabilitation for cancer, HIV, pediatrics, geriatrics</a:t>
            </a:r>
          </a:p>
          <a:p>
            <a:pPr lvl="1" eaLnBrk="1" hangingPunct="1">
              <a:spcBef>
                <a:spcPct val="60000"/>
              </a:spcBef>
            </a:pPr>
            <a:endParaRPr lang="en-US" altLang="en-US"/>
          </a:p>
        </p:txBody>
      </p:sp>
      <p:sp>
        <p:nvSpPr>
          <p:cNvPr id="36868" name="Oval 7" descr="heart">
            <a:extLst>
              <a:ext uri="{FF2B5EF4-FFF2-40B4-BE49-F238E27FC236}">
                <a16:creationId xmlns:a16="http://schemas.microsoft.com/office/drawing/2014/main" id="{B71B478C-E188-4664-BDB0-AE94AF5A5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971800"/>
            <a:ext cx="1739900" cy="17399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58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E53E822-605E-4B08-A07E-1527F60900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Physiatry: Conditions Treated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5FFE511-B7EC-4AF0-B78F-A35D7CE2E60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>
              <a:spcBef>
                <a:spcPct val="60000"/>
              </a:spcBef>
            </a:pPr>
            <a:r>
              <a:rPr lang="en-US" altLang="en-US" sz="2000" b="1"/>
              <a:t>Neurologic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Spinal cord injury, traumatic brain injury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Stroke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Multiple sclerosis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Peripheral neuropathy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Movement disorders: Parkinson’s disease, cervical dystonia, and other focal dystonias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Motor neuron disease</a:t>
            </a:r>
          </a:p>
        </p:txBody>
      </p:sp>
      <p:sp>
        <p:nvSpPr>
          <p:cNvPr id="38916" name="Oval 5" descr="brain II">
            <a:extLst>
              <a:ext uri="{FF2B5EF4-FFF2-40B4-BE49-F238E27FC236}">
                <a16:creationId xmlns:a16="http://schemas.microsoft.com/office/drawing/2014/main" id="{10665C4C-ACDA-43E7-AD17-F371FC421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278063"/>
            <a:ext cx="1739900" cy="17399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58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D79CD9B-3073-4466-ACC2-3C37C3E2CB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04800"/>
            <a:ext cx="9067800" cy="965200"/>
          </a:xfrm>
        </p:spPr>
        <p:txBody>
          <a:bodyPr/>
          <a:lstStyle/>
          <a:p>
            <a:pPr algn="ctr" eaLnBrk="1" hangingPunct="1"/>
            <a:r>
              <a:rPr lang="en-US" altLang="en-US"/>
              <a:t>The Physiatric Approach to Care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A91080F-76E8-48BD-87F8-F990931111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55800" y="1566863"/>
            <a:ext cx="8229600" cy="4711700"/>
          </a:xfrm>
        </p:spPr>
        <p:txBody>
          <a:bodyPr/>
          <a:lstStyle/>
          <a:p>
            <a:pPr marL="342900" indent="-342900"/>
            <a:r>
              <a:rPr lang="en-US" altLang="en-US" sz="2000" b="1"/>
              <a:t>Examples: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Traumatic brain injury: improve cognitive and social functioning and return-to-work issues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Acute disc herniation: maximize function and decrease pain </a:t>
            </a:r>
            <a:br>
              <a:rPr lang="en-US" altLang="en-US" sz="2000"/>
            </a:br>
            <a:r>
              <a:rPr lang="en-US" altLang="en-US" sz="2000"/>
              <a:t>with various injection techniques (including epidurals) and physical therapy, while avoiding surgical intervention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Post-hip replacement: decrease pain and improve functional gait/activities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Sprained ankle: strengthen and improve proprioception </a:t>
            </a:r>
          </a:p>
          <a:p>
            <a:pPr lvl="1" eaLnBrk="1" hangingPunct="1">
              <a:spcBef>
                <a:spcPct val="40000"/>
              </a:spcBef>
            </a:pPr>
            <a:endParaRPr lang="en-US" altLang="en-US" sz="160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AD394B3-B29C-4C97-B266-97D87E2A62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04800"/>
            <a:ext cx="8229600" cy="935038"/>
          </a:xfrm>
        </p:spPr>
        <p:txBody>
          <a:bodyPr/>
          <a:lstStyle/>
          <a:p>
            <a:pPr algn="ctr" eaLnBrk="1" hangingPunct="1"/>
            <a:r>
              <a:rPr lang="en-US" altLang="en-US"/>
              <a:t>The Physiatric Approach to Care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B816771-7DBC-4FBD-9D29-B5D5F44E037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73264" y="1549400"/>
            <a:ext cx="8296275" cy="4876800"/>
          </a:xfrm>
        </p:spPr>
        <p:txBody>
          <a:bodyPr/>
          <a:lstStyle/>
          <a:p>
            <a:pPr marL="342900" indent="-342900"/>
            <a:r>
              <a:rPr lang="en-US" altLang="en-US" sz="2000" b="1"/>
              <a:t>Examples: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Post MI: optimize cardiopulmonary function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Spinal cord injury: manage spasticity and assess need for appropriate adaptive equipment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Post-stroke: increase mobility and range of motion in patients with spasticity, use focal treatment with botulinum toxin or phenol injection in conjunction with physical/occupational therapy </a:t>
            </a:r>
          </a:p>
          <a:p>
            <a:pPr lvl="1" eaLnBrk="1" hangingPunct="1">
              <a:spcBef>
                <a:spcPct val="60000"/>
              </a:spcBef>
              <a:buFont typeface="Wingdings 3" panose="05040102010807070707" pitchFamily="18" charset="2"/>
              <a:buNone/>
            </a:pPr>
            <a:endParaRPr lang="en-US" altLang="en-US" sz="16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0C397F1-71DD-4825-AD5F-8E9DE1D62C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Physiatry: Definition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3998324-0128-4792-8CCC-64341D4FB9B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66913" y="1752601"/>
            <a:ext cx="8229600" cy="4664075"/>
          </a:xfrm>
        </p:spPr>
        <p:txBody>
          <a:bodyPr/>
          <a:lstStyle/>
          <a:p>
            <a:pPr algn="ctr" eaLnBrk="1" hangingPunct="1">
              <a:spcBef>
                <a:spcPct val="100000"/>
              </a:spcBef>
              <a:buFontTx/>
              <a:buNone/>
            </a:pPr>
            <a:r>
              <a:rPr lang="en-US" altLang="en-US" b="1"/>
              <a:t>Physiatry: </a:t>
            </a:r>
            <a:br>
              <a:rPr lang="en-US" altLang="en-US" b="1"/>
            </a:br>
            <a:r>
              <a:rPr lang="en-US" altLang="en-US" sz="2000"/>
              <a:t>From Greek </a:t>
            </a:r>
            <a:r>
              <a:rPr lang="en-US" altLang="en-US" sz="2000" b="1" i="1">
                <a:solidFill>
                  <a:schemeClr val="accent2"/>
                </a:solidFill>
              </a:rPr>
              <a:t>physikos</a:t>
            </a:r>
            <a:r>
              <a:rPr lang="en-US" altLang="en-US" sz="2000"/>
              <a:t> (physical) and </a:t>
            </a:r>
            <a:r>
              <a:rPr lang="en-US" altLang="en-US" sz="2000" b="1" i="1">
                <a:solidFill>
                  <a:schemeClr val="accent2"/>
                </a:solidFill>
              </a:rPr>
              <a:t>iatreia</a:t>
            </a:r>
            <a:r>
              <a:rPr lang="en-US" altLang="en-US" sz="2000"/>
              <a:t> (art of healing)</a:t>
            </a:r>
          </a:p>
          <a:p>
            <a:pPr algn="ctr" eaLnBrk="1" hangingPunct="1">
              <a:spcBef>
                <a:spcPct val="100000"/>
              </a:spcBef>
              <a:buFontTx/>
              <a:buNone/>
            </a:pPr>
            <a:r>
              <a:rPr lang="en-US" altLang="en-US" sz="2000"/>
              <a:t>Known as Physical and Rehabilitation Medicine</a:t>
            </a:r>
            <a:r>
              <a:rPr lang="en-US" altLang="en-US"/>
              <a:t> </a:t>
            </a:r>
          </a:p>
          <a:p>
            <a:pPr lvl="1" eaLnBrk="1" hangingPunct="1">
              <a:buFont typeface="Wingdings 3" panose="05040102010807070707" pitchFamily="18" charset="2"/>
              <a:buNone/>
            </a:pPr>
            <a:endParaRPr lang="en-US" altLang="en-US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</p:txBody>
      </p:sp>
      <p:sp>
        <p:nvSpPr>
          <p:cNvPr id="15364" name="AutoShape 6" descr="leg">
            <a:extLst>
              <a:ext uri="{FF2B5EF4-FFF2-40B4-BE49-F238E27FC236}">
                <a16:creationId xmlns:a16="http://schemas.microsoft.com/office/drawing/2014/main" id="{273F923E-F5F1-4879-B04D-A0EE073B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30613"/>
            <a:ext cx="1943100" cy="1765300"/>
          </a:xfrm>
          <a:prstGeom prst="roundRect">
            <a:avLst>
              <a:gd name="adj" fmla="val 10880"/>
            </a:avLst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365" name="AutoShape 7" descr="arm">
            <a:extLst>
              <a:ext uri="{FF2B5EF4-FFF2-40B4-BE49-F238E27FC236}">
                <a16:creationId xmlns:a16="http://schemas.microsoft.com/office/drawing/2014/main" id="{C74E1181-43DE-4941-8BBB-68877FCCB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52838"/>
            <a:ext cx="2362200" cy="1765300"/>
          </a:xfrm>
          <a:prstGeom prst="roundRect">
            <a:avLst>
              <a:gd name="adj" fmla="val 10880"/>
            </a:avLst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33826CB-D093-4044-A8F5-BB31F8BBF5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Historical Perspective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A39E2A9-5241-4C53-A83B-0398B17309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Physical modalities date back to ancient times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Modern medical specialty began to develop during WW I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Coalesced during and after WW II, and the polio epidemic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Addressing need for rehabilitation of injured veterans </a:t>
            </a:r>
            <a:br>
              <a:rPr lang="en-US" altLang="en-US" sz="1800"/>
            </a:br>
            <a:r>
              <a:rPr lang="en-US" altLang="en-US" sz="1800"/>
              <a:t>and polio survivors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Physiatry formally recognized as medical specialty in 1947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Today, over 11,000 board-certified physiatrists nationwide</a:t>
            </a:r>
          </a:p>
          <a:p>
            <a:pPr marL="342900" indent="-342900">
              <a:lnSpc>
                <a:spcPct val="70000"/>
              </a:lnSpc>
            </a:pPr>
            <a:endParaRPr lang="en-US" altLang="en-US"/>
          </a:p>
          <a:p>
            <a:pPr marL="342900" indent="-342900">
              <a:lnSpc>
                <a:spcPct val="70000"/>
              </a:lnSpc>
            </a:pPr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6">
            <a:extLst>
              <a:ext uri="{FF2B5EF4-FFF2-40B4-BE49-F238E27FC236}">
                <a16:creationId xmlns:a16="http://schemas.microsoft.com/office/drawing/2014/main" id="{7425ECB6-F1F6-4B0C-B4C6-285EA6A15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1765300"/>
            <a:ext cx="4279900" cy="4013200"/>
          </a:xfrm>
          <a:prstGeom prst="roundRect">
            <a:avLst>
              <a:gd name="adj" fmla="val 589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AFBABCB-5775-4885-8DCA-641596018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Physiatry: Myths and Truths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76B36E9-7B24-4CBC-916B-359F79A58A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24050" y="1943100"/>
            <a:ext cx="4038600" cy="3657600"/>
          </a:xfrm>
        </p:spPr>
        <p:txBody>
          <a:bodyPr/>
          <a:lstStyle/>
          <a:p>
            <a:pPr marL="0" indent="0" algn="ctr">
              <a:spcBef>
                <a:spcPct val="60000"/>
              </a:spcBef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Physiatrists are…</a:t>
            </a:r>
          </a:p>
          <a:p>
            <a:pPr marL="406400" lvl="1" indent="-292100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MDs and DOs</a:t>
            </a:r>
          </a:p>
          <a:p>
            <a:pPr marL="406400" lvl="1" indent="-292100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able to diagnose and prescribe</a:t>
            </a:r>
          </a:p>
          <a:p>
            <a:pPr marL="406400" lvl="1" indent="-292100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located throughout the U.S.</a:t>
            </a:r>
          </a:p>
          <a:p>
            <a:pPr marL="406400" lvl="1" indent="-292100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available for in-patient and out-patient care</a:t>
            </a:r>
          </a:p>
          <a:p>
            <a:pPr marL="406400" lvl="1" indent="-292100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integral members of the care team</a:t>
            </a:r>
          </a:p>
        </p:txBody>
      </p:sp>
      <p:sp>
        <p:nvSpPr>
          <p:cNvPr id="19461" name="AutoShape 7">
            <a:extLst>
              <a:ext uri="{FF2B5EF4-FFF2-40B4-BE49-F238E27FC236}">
                <a16:creationId xmlns:a16="http://schemas.microsoft.com/office/drawing/2014/main" id="{0DC57C03-34FB-4081-99C4-580C4C6E5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800" y="1765300"/>
            <a:ext cx="4279900" cy="4013200"/>
          </a:xfrm>
          <a:prstGeom prst="roundRect">
            <a:avLst>
              <a:gd name="adj" fmla="val 5894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9462" name="PPTShape_0">
            <a:extLst>
              <a:ext uri="{FF2B5EF4-FFF2-40B4-BE49-F238E27FC236}">
                <a16:creationId xmlns:a16="http://schemas.microsoft.com/office/drawing/2014/main" id="{90D47859-E6A8-4EAC-B6B5-C2D5F2E5D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50" y="1943100"/>
            <a:ext cx="4038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06400" indent="-2921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60000"/>
              </a:spcBef>
              <a:buClr>
                <a:schemeClr val="accent2"/>
              </a:buClr>
            </a:pPr>
            <a:r>
              <a:rPr lang="en-US" altLang="en-US" b="1">
                <a:solidFill>
                  <a:schemeClr val="bg1"/>
                </a:solidFill>
              </a:rPr>
              <a:t>Physiatrists are NOT…</a:t>
            </a:r>
          </a:p>
          <a:p>
            <a:pPr lvl="1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in competition with PCPs</a:t>
            </a:r>
          </a:p>
          <a:p>
            <a:pPr lvl="1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physical therapists (physiotherapists)</a:t>
            </a:r>
          </a:p>
          <a:p>
            <a:pPr lvl="1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chiropractors</a:t>
            </a:r>
          </a:p>
          <a:p>
            <a:pPr lvl="1">
              <a:spcBef>
                <a:spcPct val="60000"/>
              </a:spcBef>
              <a:buClr>
                <a:schemeClr val="bg1"/>
              </a:buCl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psychiatrists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64303B9-DACB-414D-92A3-D7D2F0253E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2488" y="228601"/>
            <a:ext cx="7772400" cy="1247775"/>
          </a:xfrm>
        </p:spPr>
        <p:txBody>
          <a:bodyPr/>
          <a:lstStyle/>
          <a:p>
            <a:pPr algn="ctr" eaLnBrk="1" hangingPunct="1"/>
            <a:r>
              <a:rPr lang="en-US" altLang="en-US"/>
              <a:t>Physiatry: Training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3F02E9A-9F09-46E3-9258-7DDACF95942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371600"/>
            <a:ext cx="6565900" cy="4114800"/>
          </a:xfrm>
        </p:spPr>
        <p:txBody>
          <a:bodyPr/>
          <a:lstStyle/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4-year medical school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Residency programs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78* accredited programs listed in the U.S. in 2015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1 year internal medicine prelim, surgical prelim,</a:t>
            </a:r>
            <a:br>
              <a:rPr lang="en-US" altLang="en-US" sz="2000"/>
            </a:br>
            <a:r>
              <a:rPr lang="en-US" altLang="en-US" sz="2000"/>
              <a:t>or transitional year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3 years PM&amp;R training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Fellowships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Fellowship programs allow for sub-specialization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E.g., spinal cord injury, sports medicine, pain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C9DCC37-AC71-408E-A390-262DDC748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99114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i="1" dirty="0">
                <a:solidFill>
                  <a:schemeClr val="tx2"/>
                </a:solidFill>
              </a:rPr>
              <a:t>*AAP Residency Training Program Directory (2015) </a:t>
            </a:r>
            <a:br>
              <a:rPr lang="en-US" altLang="en-US" sz="1200" i="1" dirty="0">
                <a:solidFill>
                  <a:schemeClr val="tx2"/>
                </a:solidFill>
              </a:rPr>
            </a:br>
            <a:r>
              <a:rPr lang="en-US" altLang="en-US" sz="1200" i="1" dirty="0">
                <a:solidFill>
                  <a:schemeClr val="tx2"/>
                </a:solidFill>
              </a:rPr>
              <a:t>Available at: http://www.physiatry.org/?page=program_directors</a:t>
            </a:r>
          </a:p>
        </p:txBody>
      </p:sp>
      <p:sp>
        <p:nvSpPr>
          <p:cNvPr id="21509" name="Oval 6" descr="Med mtg">
            <a:extLst>
              <a:ext uri="{FF2B5EF4-FFF2-40B4-BE49-F238E27FC236}">
                <a16:creationId xmlns:a16="http://schemas.microsoft.com/office/drawing/2014/main" id="{B1210CB2-EEC4-41D3-BC6B-2B72D3F7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819400"/>
            <a:ext cx="1739900" cy="17399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58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F08584F-25F1-4D12-BA05-F02FDCD215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Subspecialty/Fellowship Training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00FB227-8076-4979-BECD-2F5DA64DCD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pPr marL="0" indent="0">
              <a:spcBef>
                <a:spcPct val="60000"/>
              </a:spcBef>
              <a:buNone/>
            </a:pPr>
            <a:r>
              <a:rPr lang="en-US" altLang="en-US" sz="2000"/>
              <a:t>Subspecialty fellowships accredited by the ACGME for physical medicine and rehabilitation include: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Hospice and palliative medicine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Neuromuscular medicine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Pain medicine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Pediatric rehabilitation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Spinal cord injury medicine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Sports medicine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Traumatic brain injury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171CF6B-2F39-4FEB-B3B7-70D6EF8AF6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Subspecialty/Fellowship Training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B7672D0-41D3-4E9C-91DA-C416CE79051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pPr marL="0" indent="0">
              <a:spcBef>
                <a:spcPct val="60000"/>
              </a:spcBef>
              <a:buNone/>
            </a:pPr>
            <a:r>
              <a:rPr lang="en-US" altLang="en-US" sz="2000"/>
              <a:t>Non-ACGME accredited fellowships available for physical medicine and rehabilitation include: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Cancer rehabilitation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Multiple sclerosis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Neurorehabilitation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Research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Spine rehabilitation/interventional spine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4EEBB9A-4569-45C0-AFDD-385E555E9E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/>
              <a:t>The Physiatric Approach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A9F6927-438A-4CB0-90E9-B6BB4BB4C16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828801"/>
            <a:ext cx="7848600" cy="4297363"/>
          </a:xfrm>
        </p:spPr>
        <p:txBody>
          <a:bodyPr/>
          <a:lstStyle/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Guiding principles: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Patient </a:t>
            </a:r>
            <a:r>
              <a:rPr lang="en-US" altLang="en-US" sz="2000" b="1">
                <a:solidFill>
                  <a:schemeClr val="accent2"/>
                </a:solidFill>
              </a:rPr>
              <a:t>function</a:t>
            </a:r>
            <a:r>
              <a:rPr lang="en-US" altLang="en-US" sz="2000"/>
              <a:t> and </a:t>
            </a:r>
            <a:r>
              <a:rPr lang="en-US" altLang="en-US" sz="2000" b="1">
                <a:solidFill>
                  <a:schemeClr val="accent2"/>
                </a:solidFill>
              </a:rPr>
              <a:t>quality of life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Integrated care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Combine pharmacological and non-pharmacological modalities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Non-surgical</a:t>
            </a:r>
            <a:r>
              <a:rPr lang="en-US" altLang="en-US" sz="2000"/>
              <a:t> approach to treatment and rehabilitation</a:t>
            </a:r>
          </a:p>
          <a:p>
            <a:pPr marL="342900" indent="-342900">
              <a:spcBef>
                <a:spcPct val="60000"/>
              </a:spcBef>
            </a:pPr>
            <a:r>
              <a:rPr lang="en-US" altLang="en-US" sz="2000"/>
              <a:t>Coordinate </a:t>
            </a:r>
            <a:r>
              <a:rPr lang="en-US" altLang="en-US" sz="2000" b="1">
                <a:solidFill>
                  <a:schemeClr val="accent2"/>
                </a:solidFill>
              </a:rPr>
              <a:t>interdisciplinary treatment team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000"/>
              <a:t>Work with PCP, specialists, physical and other therapists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7181E5E-7D2D-4B9B-8E9D-3212D465B8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Multispecialty Approach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F52017C-4A50-454F-B8ED-3E027E7211F7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altLang="en-US" sz="2000"/>
              <a:t>Residency training is unique in its multispecialty process, </a:t>
            </a:r>
            <a:br>
              <a:rPr lang="en-US" altLang="en-US" sz="2000"/>
            </a:br>
            <a:r>
              <a:rPr lang="en-US" altLang="en-US" sz="2000"/>
              <a:t>which allows for a very unique patient care approach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z="2000"/>
              <a:t>Physiatrists receive formal orthopedic, rheumatologic, musculoskeletal and neurologic training to care for patients </a:t>
            </a:r>
            <a:br>
              <a:rPr lang="en-US" altLang="en-US" sz="2000"/>
            </a:br>
            <a:r>
              <a:rPr lang="en-US" altLang="en-US" sz="2000"/>
              <a:t>in both in-patient and out-patient settings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z="2000"/>
              <a:t>Physiatrists perform electromyography, musculoskeletal ultrasound and advanced spinal/joint injections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z="2000"/>
              <a:t>Priority is to avoid surgery while maintaining function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1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2"/>
  <p:tag name="ARTICULATE_SLIDE_GUID" val="b99b16bd-6082-403d-a6fe-d4c94637763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9"/>
  <p:tag name="ARTICULATE_SLIDE_GUID" val="a4d9b0a8-3c4d-42ea-8c3a-e3ea5f1f165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0"/>
  <p:tag name="ARTICULATE_SLIDE_GUID" val="580fa9e7-76f7-4536-971e-86afd7ead2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1"/>
  <p:tag name="ARTICULATE_SLIDE_GUID" val="1ec29339-573c-4251-9d63-0b08dbfb3af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2"/>
  <p:tag name="ARTICULATE_SLIDE_GUID" val="86000efd-dbd0-4b43-98b2-fb2c61a1e7b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3"/>
  <p:tag name="ARTICULATE_SLIDE_GUID" val="8d66ba51-0a98-442a-a54f-4606d6da5dd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4"/>
  <p:tag name="ARTICULATE_SLIDE_GUID" val="d4627129-ff9a-4144-9fb4-b80eb78148f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5"/>
  <p:tag name="ARTICULATE_SLIDE_GUID" val="3207673a-0cc7-4ec4-bd30-98e18daa87b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6"/>
  <p:tag name="ARTICULATE_SLIDE_GUID" val="1e8df728-f7b3-4d66-8982-fb97c7cb220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7"/>
  <p:tag name="ARTICULATE_SLIDE_GUID" val="b2e3a92f-6954-49e8-ab18-2d79130681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7"/>
  <p:tag name="ARTICULATE_SLIDE_GUID" val="b2e3a92f-6954-49e8-ab18-2d79130681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7"/>
  <p:tag name="ARTICULATE_SLIDE_GUID" val="b2e3a92f-6954-49e8-ab18-2d79130681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8"/>
  <p:tag name="ARTICULATE_SLIDE_GUID" val="63d3d0e0-9ca4-47f0-be55-075a7e061f50"/>
</p:tagLst>
</file>

<file path=ppt/theme/theme1.xml><?xml version="1.0" encoding="utf-8"?>
<a:theme xmlns:a="http://schemas.openxmlformats.org/drawingml/2006/main" name="Office Theme">
  <a:themeElements>
    <a:clrScheme name="AAPM&amp;R">
      <a:dk1>
        <a:srgbClr val="08ACB6"/>
      </a:dk1>
      <a:lt1>
        <a:srgbClr val="FFFFFF"/>
      </a:lt1>
      <a:dk2>
        <a:srgbClr val="484848"/>
      </a:dk2>
      <a:lt2>
        <a:srgbClr val="E0E0E0"/>
      </a:lt2>
      <a:accent1>
        <a:srgbClr val="0E8E97"/>
      </a:accent1>
      <a:accent2>
        <a:srgbClr val="00CE79"/>
      </a:accent2>
      <a:accent3>
        <a:srgbClr val="A0A0A0"/>
      </a:accent3>
      <a:accent4>
        <a:srgbClr val="A0D620"/>
      </a:accent4>
      <a:accent5>
        <a:srgbClr val="484848"/>
      </a:accent5>
      <a:accent6>
        <a:srgbClr val="4BA858"/>
      </a:accent6>
      <a:hlink>
        <a:srgbClr val="E0E0E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809</Words>
  <Application>Microsoft Office PowerPoint</Application>
  <PresentationFormat>Widescreen</PresentationFormat>
  <Paragraphs>127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Roboto Black</vt:lpstr>
      <vt:lpstr>Source Sans Pro Light</vt:lpstr>
      <vt:lpstr>Wingdings 3</vt:lpstr>
      <vt:lpstr>Office Theme</vt:lpstr>
      <vt:lpstr>What is a Physiatrist?</vt:lpstr>
      <vt:lpstr>Physiatry: Definition</vt:lpstr>
      <vt:lpstr>Historical Perspective</vt:lpstr>
      <vt:lpstr>Physiatry: Myths and Truths</vt:lpstr>
      <vt:lpstr>Physiatry: Training</vt:lpstr>
      <vt:lpstr>Subspecialty/Fellowship Training</vt:lpstr>
      <vt:lpstr>Subspecialty/Fellowship Training</vt:lpstr>
      <vt:lpstr>The Physiatric Approach</vt:lpstr>
      <vt:lpstr>Multispecialty Approach</vt:lpstr>
      <vt:lpstr>Physiatry: Improving Function</vt:lpstr>
      <vt:lpstr>Practice Settings: Inpatient</vt:lpstr>
      <vt:lpstr>Practice Settings: Outpatient</vt:lpstr>
      <vt:lpstr>Physiatry: Conditions Treated</vt:lpstr>
      <vt:lpstr>Physiatry: Conditions Treated</vt:lpstr>
      <vt:lpstr>Physiatry: Conditions Treated</vt:lpstr>
      <vt:lpstr>The Physiatric Approach to Care</vt:lpstr>
      <vt:lpstr>The Physiatric Approach to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BAUHS</dc:creator>
  <cp:lastModifiedBy>Grace Whittington</cp:lastModifiedBy>
  <cp:revision>23</cp:revision>
  <dcterms:created xsi:type="dcterms:W3CDTF">2020-09-18T14:53:05Z</dcterms:created>
  <dcterms:modified xsi:type="dcterms:W3CDTF">2022-11-09T15:58:08Z</dcterms:modified>
</cp:coreProperties>
</file>