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5" r:id="rId2"/>
    <p:sldId id="270" r:id="rId3"/>
    <p:sldId id="285" r:id="rId4"/>
    <p:sldId id="305" r:id="rId5"/>
    <p:sldId id="268" r:id="rId6"/>
    <p:sldId id="304" r:id="rId7"/>
    <p:sldId id="286" r:id="rId8"/>
    <p:sldId id="288" r:id="rId9"/>
    <p:sldId id="306" r:id="rId10"/>
    <p:sldId id="307" r:id="rId11"/>
    <p:sldId id="290" r:id="rId12"/>
    <p:sldId id="291" r:id="rId13"/>
    <p:sldId id="292" r:id="rId14"/>
    <p:sldId id="295" r:id="rId15"/>
    <p:sldId id="296" r:id="rId16"/>
    <p:sldId id="293" r:id="rId17"/>
    <p:sldId id="294" r:id="rId18"/>
    <p:sldId id="287" r:id="rId19"/>
    <p:sldId id="272" r:id="rId20"/>
    <p:sldId id="298" r:id="rId21"/>
    <p:sldId id="299" r:id="rId22"/>
    <p:sldId id="301" r:id="rId23"/>
    <p:sldId id="300" r:id="rId24"/>
    <p:sldId id="303" r:id="rId25"/>
    <p:sldId id="302" r:id="rId26"/>
    <p:sldId id="263" r:id="rId27"/>
    <p:sldId id="273" r:id="rId2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98">
          <p15:clr>
            <a:srgbClr val="A4A3A4"/>
          </p15:clr>
        </p15:guide>
        <p15:guide id="4" orient="horz" pos="662">
          <p15:clr>
            <a:srgbClr val="A4A3A4"/>
          </p15:clr>
        </p15:guide>
        <p15:guide id="5">
          <p15:clr>
            <a:srgbClr val="A4A3A4"/>
          </p15:clr>
        </p15:guide>
        <p15:guide id="6" orient="horz" pos="962">
          <p15:clr>
            <a:srgbClr val="A4A3A4"/>
          </p15:clr>
        </p15:guide>
        <p15:guide id="7" orient="horz" pos="656">
          <p15:clr>
            <a:srgbClr val="A4A3A4"/>
          </p15:clr>
        </p15:guide>
        <p15:guide id="8" pos="222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ris, Joseph E." initials="BJE" lastIdx="52" clrIdx="0">
    <p:extLst/>
  </p:cmAuthor>
  <p:cmAuthor id="2" name="Joseph Burris" initials="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F4F4F"/>
    <a:srgbClr val="E90051"/>
    <a:srgbClr val="3EB880"/>
    <a:srgbClr val="2768C3"/>
    <a:srgbClr val="00B50D"/>
    <a:srgbClr val="00B9C3"/>
    <a:srgbClr val="007BC3"/>
    <a:srgbClr val="9847A1"/>
    <a:srgbClr val="FF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9" autoAdjust="0"/>
    <p:restoredTop sz="69038" autoAdjust="0"/>
  </p:normalViewPr>
  <p:slideViewPr>
    <p:cSldViewPr snapToGrid="0" snapToObjects="1">
      <p:cViewPr varScale="1">
        <p:scale>
          <a:sx n="79" d="100"/>
          <a:sy n="79" d="100"/>
        </p:scale>
        <p:origin x="2622" y="84"/>
      </p:cViewPr>
      <p:guideLst>
        <p:guide orient="horz" pos="2160"/>
        <p:guide pos="2880"/>
        <p:guide orient="horz" pos="998"/>
        <p:guide orient="horz" pos="662"/>
        <p:guide/>
        <p:guide orient="horz" pos="962"/>
        <p:guide orient="horz" pos="656"/>
        <p:guide pos="22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F3BE8-3748-FB40-87AA-3D027410365A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B7D1D-234A-DB46-A0A1-0610E7CA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6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9FBA70-5F2E-40E7-859E-75E3A1A417EE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6D6D8E-EA9E-4D03-B468-7062E4E0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1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Stroke Rehabilitation Pathways presentation is the product of a</a:t>
            </a:r>
            <a:r>
              <a:rPr lang="en-US" baseline="0" dirty="0"/>
              <a:t> Task Force commissioned by the Vertical Stroke Planning Committee of the American Academy of Physical Medicine and Rehabilitation (AAPM&amp;R).</a:t>
            </a:r>
          </a:p>
          <a:p>
            <a:endParaRPr lang="en-US" baseline="0" dirty="0"/>
          </a:p>
          <a:p>
            <a:r>
              <a:rPr lang="en-US" baseline="0" dirty="0"/>
              <a:t>Its foundation is based on consensus-driven guidelines and expert opinion.</a:t>
            </a:r>
          </a:p>
          <a:p>
            <a:endParaRPr lang="en-US" baseline="0" dirty="0"/>
          </a:p>
          <a:p>
            <a:r>
              <a:rPr lang="en-US" baseline="0" dirty="0"/>
              <a:t>The Pathways slides are designed to provide a visually-based representation, and provide direction, for the rehabilitation care of stroke patients within the current systems of care available in the United States.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patient with stroke rehabilitation</a:t>
            </a:r>
            <a:r>
              <a:rPr lang="en-US" baseline="0" dirty="0"/>
              <a:t> needs at the IRF requires at least 2 of the 3 core therapies: physical, occupation, or speech therapy services.</a:t>
            </a:r>
          </a:p>
          <a:p>
            <a:endParaRPr lang="en-US" baseline="0" dirty="0"/>
          </a:p>
          <a:p>
            <a:r>
              <a:rPr lang="en-US" baseline="0" dirty="0"/>
              <a:t>There should be estimation that the patient has sufficient medical stability to perform at least 3 hours of therapy at least 5 days per week or 15 hours of therapy over 7 days per week under special circumstances, such as dialysis.</a:t>
            </a:r>
          </a:p>
          <a:p>
            <a:endParaRPr lang="en-US" baseline="0" dirty="0"/>
          </a:p>
          <a:p>
            <a:r>
              <a:rPr lang="en-US" baseline="0" dirty="0"/>
              <a:t>A physiatrist/rehabilitation physician should provide care to the patient at least 3 but up to 7 days per week, with 5-7 days typical, for evaluation and intervention of medical and rehabilitation management issues at the IRF.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46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IRF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Long-Term Acute Care Hospital (LTACH) is the preferred level of post-acute care for the patient with stroke whose medical treatment issues supersede rehabilitation</a:t>
            </a:r>
            <a:r>
              <a:rPr lang="en-US" baseline="0" dirty="0"/>
              <a:t> needs for another level of post-acute care.</a:t>
            </a:r>
          </a:p>
          <a:p>
            <a:endParaRPr lang="en-US" baseline="0" dirty="0"/>
          </a:p>
          <a:p>
            <a:r>
              <a:rPr lang="en-US" baseline="0" dirty="0"/>
              <a:t>These medical needs include estimation for length of stay </a:t>
            </a:r>
            <a:r>
              <a:rPr lang="en-US" baseline="0"/>
              <a:t>of more than 25 </a:t>
            </a:r>
            <a:r>
              <a:rPr lang="en-US" baseline="0" dirty="0"/>
              <a:t>days.</a:t>
            </a:r>
          </a:p>
          <a:p>
            <a:endParaRPr lang="en-US" baseline="0" dirty="0"/>
          </a:p>
          <a:p>
            <a:r>
              <a:rPr lang="en-US" baseline="0" dirty="0"/>
              <a:t>The patient should receive physical, occupational, and speech therapy; case management/social services; dietician; as indicated.</a:t>
            </a:r>
          </a:p>
          <a:p>
            <a:endParaRPr lang="en-US" baseline="0" dirty="0"/>
          </a:p>
          <a:p>
            <a:r>
              <a:rPr lang="en-US" baseline="0" dirty="0"/>
              <a:t>The physiatrist/rehabilitation physician should be consulted for recommendations specific to stroke rehabilitation needs.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3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LTACH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32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Skilled</a:t>
            </a:r>
            <a:r>
              <a:rPr lang="en-US" baseline="0" dirty="0"/>
              <a:t> </a:t>
            </a:r>
            <a:r>
              <a:rPr lang="en-US" dirty="0"/>
              <a:t>Nursing</a:t>
            </a:r>
            <a:r>
              <a:rPr lang="en-US" baseline="0" dirty="0"/>
              <a:t> Facility (SNF) level of care </a:t>
            </a:r>
            <a:r>
              <a:rPr lang="en-US" dirty="0"/>
              <a:t>is the preferred level of post-acute care for the patient with stroke whose estimation</a:t>
            </a:r>
            <a:r>
              <a:rPr lang="en-US" baseline="0" dirty="0"/>
              <a:t> of ability is to perform at least 1-3 hours of therapy at least 5 days per week.</a:t>
            </a:r>
          </a:p>
          <a:p>
            <a:endParaRPr lang="en-US" baseline="0" dirty="0"/>
          </a:p>
          <a:p>
            <a:r>
              <a:rPr lang="en-US" dirty="0"/>
              <a:t>Physical, occupational, speech, recreational</a:t>
            </a:r>
            <a:r>
              <a:rPr lang="en-US" baseline="0" dirty="0"/>
              <a:t> therapy; nursing, case management/social services, dietician, as indicated.</a:t>
            </a:r>
          </a:p>
          <a:p>
            <a:endParaRPr lang="en-US" baseline="0" dirty="0"/>
          </a:p>
          <a:p>
            <a:r>
              <a:rPr lang="en-US" baseline="0" dirty="0"/>
              <a:t>Skilled nursing needs.</a:t>
            </a:r>
          </a:p>
          <a:p>
            <a:endParaRPr lang="en-US" baseline="0" dirty="0"/>
          </a:p>
          <a:p>
            <a:r>
              <a:rPr lang="en-US" baseline="0" dirty="0"/>
              <a:t>Physiatrist/rehabilitation physician for recommendations specific to stroke rehabilitation needs.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SNF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34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Long-Term</a:t>
            </a:r>
            <a:r>
              <a:rPr lang="en-US" baseline="0" dirty="0"/>
              <a:t> Care Facility (LTCF) level of care </a:t>
            </a:r>
            <a:r>
              <a:rPr lang="en-US" dirty="0"/>
              <a:t>is the preferred level of post-acute care for the patient with stroke whose estimation</a:t>
            </a:r>
            <a:r>
              <a:rPr lang="en-US" baseline="0" dirty="0"/>
              <a:t> of ability is such that they will be unable to meet needs for goal of community discharge, even with family/caregiver support.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the patient with acute stroke, SNF benefits may be available to address functional impairments.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Formal or restorative therapy, may be available, as indicated.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51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LTCF level of post-acute care)</a:t>
            </a:r>
          </a:p>
          <a:p>
            <a:endParaRPr lang="en-US" baseline="0" dirty="0"/>
          </a:p>
          <a:p>
            <a:r>
              <a:rPr lang="en-US" baseline="0" dirty="0"/>
              <a:t>(*The goal of community discharge may not be addressed at this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[may be chronic and therefore not apply]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42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patient with stroke rehabilitation needs will benefit from physiatry/rehabilitation</a:t>
            </a:r>
            <a:r>
              <a:rPr lang="en-US" baseline="0" dirty="0"/>
              <a:t> physical evaluation and management in the following post-acute care settings: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Home Health Care (HHC)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Outpatient Therapy (OPT)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Hospice and Palliative Care (H&amp;PC)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8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post-acute care of the patient with stroke rehabilitation needs, criteria that should be</a:t>
            </a:r>
            <a:r>
              <a:rPr lang="en-US" baseline="0" dirty="0"/>
              <a:t> appropriately considered include: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Intensity</a:t>
            </a:r>
            <a:r>
              <a:rPr lang="en-US" baseline="0" dirty="0"/>
              <a:t> of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Duration of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Consideration of any available stroke specialty treatment facilities or programs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Criteria vary considerably regarding these issues</a:t>
            </a:r>
            <a:r>
              <a:rPr lang="en-US" baseline="0" dirty="0"/>
              <a:t> for various levels of post-acute community based care. The physiatrist/rehabilitation physician should consider these issues in evaluation and management of the patient, AND follow up as the patient participates and requires transitions in care.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evaluation and management of the patient with new onset stroke and rehabilitation needs typically and ideally begins during acute hospitalization.</a:t>
            </a:r>
          </a:p>
          <a:p>
            <a:endParaRPr lang="en-US" baseline="0" dirty="0"/>
          </a:p>
          <a:p>
            <a:r>
              <a:rPr lang="en-US" baseline="0" dirty="0"/>
              <a:t>Stroke rehabilitation needs following acute hospitalization are delivered in either post-acute facility based or post-acute community based settings.</a:t>
            </a:r>
          </a:p>
          <a:p>
            <a:endParaRPr lang="en-US" baseline="0" dirty="0"/>
          </a:p>
          <a:p>
            <a:r>
              <a:rPr lang="en-US" baseline="0" dirty="0"/>
              <a:t>Post-acute facility based stroke rehabilitation care may include Inpatient Rehabilitation Facility (IRF), Long-Term Acute Care Hospital (LTCH), Skilled Nursing Facility (SNF), and Long-Term Care Facility (LTCF).</a:t>
            </a:r>
          </a:p>
          <a:p>
            <a:endParaRPr lang="en-US" baseline="0" dirty="0"/>
          </a:p>
          <a:p>
            <a:r>
              <a:rPr lang="en-US" baseline="0" dirty="0"/>
              <a:t>Post-acute community based stroke rehabilitation care may include Home Health Care (HHC), Outpatient Therapy (OPT), and Hospice and Palliative Care (H&amp;PC).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0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Home Health Care:</a:t>
            </a:r>
          </a:p>
          <a:p>
            <a:endParaRPr lang="en-US" dirty="0"/>
          </a:p>
          <a:p>
            <a:r>
              <a:rPr lang="en-US" dirty="0"/>
              <a:t>The patient will be considered “homebound.”  Patient</a:t>
            </a:r>
            <a:r>
              <a:rPr lang="en-US" baseline="0" dirty="0"/>
              <a:t>s at this level of care have limitations which largely preclude their ability to enter into the community beyond their homes.</a:t>
            </a:r>
          </a:p>
          <a:p>
            <a:endParaRPr lang="en-US" baseline="0" dirty="0"/>
          </a:p>
          <a:p>
            <a:r>
              <a:rPr lang="en-US" baseline="0" dirty="0"/>
              <a:t>The patient/family may benefit from interventions specific to their home environment.</a:t>
            </a:r>
          </a:p>
          <a:p>
            <a:endParaRPr lang="en-US" baseline="0" dirty="0"/>
          </a:p>
          <a:p>
            <a:r>
              <a:rPr lang="en-US" baseline="0" dirty="0"/>
              <a:t>There may be an inability to arrange logistics for attendance in an outpatient treatment program due to patient tolerance or program availability.</a:t>
            </a:r>
          </a:p>
          <a:p>
            <a:endParaRPr lang="en-US" baseline="0" dirty="0"/>
          </a:p>
          <a:p>
            <a:r>
              <a:rPr lang="en-US" baseline="0" dirty="0"/>
              <a:t>Physical, occupational, and speech therapies ordered, as indicated.</a:t>
            </a:r>
          </a:p>
          <a:p>
            <a:endParaRPr lang="en-US" baseline="0" dirty="0"/>
          </a:p>
          <a:p>
            <a:r>
              <a:rPr lang="en-US" baseline="0" dirty="0"/>
              <a:t>Nursing and aide ordered, as indicated.  This may include issues in management of wounds, application and oversight of medical treatments, and assistance with self care needs.</a:t>
            </a:r>
          </a:p>
          <a:p>
            <a:endParaRPr lang="en-US" baseline="0" dirty="0"/>
          </a:p>
          <a:p>
            <a:r>
              <a:rPr lang="en-US" baseline="0" dirty="0"/>
              <a:t>Social service consultation, as indicated.  This may be helpful in acquisition of further services to the patient/family to optimize community-based living.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17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Home Health Care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41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outpatient therapy:</a:t>
            </a:r>
          </a:p>
          <a:p>
            <a:endParaRPr lang="en-US" dirty="0"/>
          </a:p>
          <a:p>
            <a:r>
              <a:rPr lang="en-US" dirty="0"/>
              <a:t>The patient with stroke rehabilitation needs will benefit from,</a:t>
            </a:r>
            <a:r>
              <a:rPr lang="en-US" baseline="0" dirty="0"/>
              <a:t> as indicated and available: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Physical, occupational, and speech therapy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Interdisciplinary outpatient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Social services consultation. This may be helpful in acquisition of further services to assist the patient/family to optimize community-based living.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Psychology</a:t>
            </a:r>
            <a:r>
              <a:rPr lang="en-US" baseline="0" dirty="0"/>
              <a:t> services consultation. Rehabilitation psychology services may be most beneficial to address the patient, and family/caregiver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Neuropsychologic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Vocational rehabilitation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Driving evaluation.  Rules and recommendations vary from state to state.  State-specific regulations should be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65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Outpatient Therapy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7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hospice</a:t>
            </a:r>
            <a:r>
              <a:rPr lang="en-US" baseline="0" dirty="0"/>
              <a:t> and palliative care: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patient has a poor prognosis of recovery, with life expectancy of less than 6 months.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is a goal of appropriate end of life care.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patient/family/caregivers will benefit from interventions specific to their home environment.  This may include durable medical equipment to optimize function and reduce pain.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As indicated: physical, occupational, and speech therapy, hospice nursing and aide, and social services consultation.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0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patient with stroke rehabilitation needs admitted to the Hospice and Palliative Care level of post-acute care)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77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special thank you to the volunteer expert members of the Stroke Rehabilitation Pathways Task Force of the AAPM&amp;R Vertical Stroke Planning Committee for their contributions in development of this presentation.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Dr. Joseph Burris from the University of Missouri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Dr. </a:t>
            </a:r>
            <a:r>
              <a:rPr lang="en-US" baseline="0" dirty="0" err="1"/>
              <a:t>Randie</a:t>
            </a:r>
            <a:r>
              <a:rPr lang="en-US" baseline="0" dirty="0"/>
              <a:t> Black-Schaffer from Spaulding Rehabilitation Hospital/Harvard Medical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Dr. Richard Harvey from the Shirley Ryan </a:t>
            </a:r>
            <a:r>
              <a:rPr lang="en-US" baseline="0" dirty="0" err="1"/>
              <a:t>Abilitylab</a:t>
            </a:r>
            <a:r>
              <a:rPr lang="en-US" baseline="0"/>
              <a:t> formerly </a:t>
            </a:r>
            <a:r>
              <a:rPr lang="en-US" baseline="0" dirty="0"/>
              <a:t>the Rehabilitation Institute of Chicago/Northwestern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Dr. Vu Nguyen from Carolinas Rehabilitation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Dr. Brad </a:t>
            </a:r>
            <a:r>
              <a:rPr lang="en-US" baseline="0" dirty="0" err="1"/>
              <a:t>Steinle</a:t>
            </a:r>
            <a:r>
              <a:rPr lang="en-US" baseline="0" dirty="0"/>
              <a:t> from Saint Luke’s </a:t>
            </a:r>
            <a:r>
              <a:rPr lang="en-US" baseline="0" dirty="0" err="1"/>
              <a:t>Healthsystem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Dr. Richard </a:t>
            </a:r>
            <a:r>
              <a:rPr lang="en-US" baseline="0" dirty="0" err="1"/>
              <a:t>Zorowitz</a:t>
            </a:r>
            <a:r>
              <a:rPr lang="en-US" baseline="0" dirty="0"/>
              <a:t> from </a:t>
            </a:r>
            <a:r>
              <a:rPr lang="en-US" baseline="0" dirty="0" err="1"/>
              <a:t>Medstar</a:t>
            </a:r>
            <a:r>
              <a:rPr lang="en-US" baseline="0" dirty="0"/>
              <a:t> National Rehabilitation Network/Georgetown University</a:t>
            </a:r>
          </a:p>
          <a:p>
            <a:endParaRPr lang="en-US" baseline="0" dirty="0"/>
          </a:p>
          <a:p>
            <a:r>
              <a:rPr lang="en-US" baseline="0" dirty="0"/>
              <a:t>Please visit your Academy at www.aapmr.org for more stroke rehabilitation resources.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12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resources were used as references in the development of this presentation:</a:t>
            </a:r>
          </a:p>
          <a:p>
            <a:endParaRPr lang="en-US" dirty="0"/>
          </a:p>
          <a:p>
            <a:pPr marL="217170" indent="-17145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/>
              <a:t>Adams, H.P. Jr., Davis, P.H., </a:t>
            </a:r>
            <a:r>
              <a:rPr lang="en-US" sz="1200" dirty="0" err="1"/>
              <a:t>Leira</a:t>
            </a:r>
            <a:r>
              <a:rPr lang="en-US" sz="1200" dirty="0"/>
              <a:t>, E.C., et al. Baseline NIH Stroke Scale score strongly predicts outcome after stroke: A report of the Trial of Org 10172 in </a:t>
            </a:r>
            <a:br>
              <a:rPr lang="en-US" sz="1200" dirty="0"/>
            </a:br>
            <a:r>
              <a:rPr lang="en-US" sz="1200" dirty="0"/>
              <a:t>Acute Stroke Treatment (TOAST).  </a:t>
            </a:r>
            <a:r>
              <a:rPr lang="en-US" sz="1200" i="1" dirty="0"/>
              <a:t>Am </a:t>
            </a:r>
            <a:r>
              <a:rPr lang="en-US" sz="1200" i="1" dirty="0" err="1"/>
              <a:t>Acad</a:t>
            </a:r>
            <a:r>
              <a:rPr lang="en-US" sz="1200" i="1" dirty="0"/>
              <a:t> Neurology</a:t>
            </a:r>
            <a:r>
              <a:rPr lang="en-US" sz="1200" dirty="0"/>
              <a:t>, 1999; 53(1): 126-131.</a:t>
            </a:r>
          </a:p>
          <a:p>
            <a:pPr marL="217170" indent="-17145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/>
              <a:t>Duncan, P.W., </a:t>
            </a:r>
            <a:r>
              <a:rPr lang="en-US" sz="1200" dirty="0" err="1"/>
              <a:t>Zorowitz</a:t>
            </a:r>
            <a:r>
              <a:rPr lang="en-US" sz="1200" dirty="0"/>
              <a:t>, R., Bates, B., et al.  Management of Adult Stroke Rehabilitation Care:  A Clinical Practice Guideline. </a:t>
            </a:r>
            <a:r>
              <a:rPr lang="en-US" sz="1200" i="1" dirty="0"/>
              <a:t>Stroke</a:t>
            </a:r>
            <a:r>
              <a:rPr lang="en-US" sz="1200" dirty="0"/>
              <a:t>, 2005; 36: e100-e143.</a:t>
            </a:r>
          </a:p>
          <a:p>
            <a:pPr marL="217170" indent="-17145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/>
              <a:t>Lindsay, P., </a:t>
            </a:r>
            <a:r>
              <a:rPr lang="en-US" sz="1200" dirty="0" err="1"/>
              <a:t>Furie</a:t>
            </a:r>
            <a:r>
              <a:rPr lang="en-US" sz="1200" dirty="0"/>
              <a:t>, K.L., Davis, S.M., et al. World Stroke Organization Global Stroke Services Guidelines and Action Plan. </a:t>
            </a:r>
            <a:r>
              <a:rPr lang="en-US" sz="1200" i="1" dirty="0" err="1"/>
              <a:t>Int</a:t>
            </a:r>
            <a:r>
              <a:rPr lang="en-US" sz="1200" i="1" dirty="0"/>
              <a:t> J Stroke</a:t>
            </a:r>
            <a:r>
              <a:rPr lang="en-US" sz="1200" dirty="0"/>
              <a:t>, 2014; 9: 4-13.</a:t>
            </a:r>
          </a:p>
          <a:p>
            <a:pPr marL="217170" indent="-17145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/>
              <a:t>Miller, E.L., Murray, L., Richards, L., et al. Comprehensive Overview of Nursing and Interdisciplinary Rehabilitation Care of the Stroke Patient: A Scientific Statement From the American Heart Association. </a:t>
            </a:r>
            <a:r>
              <a:rPr lang="en-US" sz="1200" i="1" dirty="0"/>
              <a:t>Stroke,</a:t>
            </a:r>
            <a:r>
              <a:rPr lang="en-US" sz="1200" dirty="0"/>
              <a:t> 2010; 41: 2402-2448.</a:t>
            </a:r>
          </a:p>
          <a:p>
            <a:pPr marL="217170" indent="-17145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err="1"/>
              <a:t>Winstein</a:t>
            </a:r>
            <a:r>
              <a:rPr lang="en-US" sz="1200" dirty="0"/>
              <a:t>, C.J., Stein, J., Arena, R., et al.  Guidelines for Adult Stroke Rehabilitation and Recovery:  A Guideline for Healthcare Professionals From the American Heart Association/American Stroke Association. </a:t>
            </a:r>
            <a:r>
              <a:rPr lang="en-US" sz="1200" i="1" dirty="0"/>
              <a:t>Stroke,</a:t>
            </a:r>
            <a:r>
              <a:rPr lang="en-US" sz="1200" dirty="0"/>
              <a:t> 2016; 47: e98-e169.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8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(The following slides represent evaluation</a:t>
            </a:r>
            <a:r>
              <a:rPr lang="en-US" baseline="0" dirty="0"/>
              <a:t> and management during acute hospitalization)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3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physiatrist/rehabilitation</a:t>
            </a:r>
            <a:r>
              <a:rPr lang="en-US" baseline="0" dirty="0"/>
              <a:t> physician should be consulted during acute hospitalization for patients with stroke rehabilitation needs. </a:t>
            </a:r>
          </a:p>
          <a:p>
            <a:endParaRPr lang="en-US" baseline="0" dirty="0"/>
          </a:p>
          <a:p>
            <a:r>
              <a:rPr lang="en-US" baseline="0" dirty="0"/>
              <a:t>A key issue for care of the patient with stroke is to provide recommendations regarding medical/rehabilitation needs for appropriate transition to specific levels of post-acute care AND specific follow up with physiatry/rehabilitation physician as part of guideline-driven stroke care.</a:t>
            </a:r>
          </a:p>
          <a:p>
            <a:endParaRPr lang="en-US" baseline="0" dirty="0"/>
          </a:p>
          <a:p>
            <a:r>
              <a:rPr lang="en-US" baseline="0" dirty="0"/>
              <a:t>The patient should then transition to the appropriate level of post-acute care.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29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</a:t>
            </a:r>
            <a:r>
              <a:rPr lang="en-US" baseline="0" dirty="0"/>
              <a:t> slide provides detailed points of issues that should be addressed, as indicated, for the acutely-hospitalized patient with stroke rehabilitation needs)</a:t>
            </a:r>
          </a:p>
          <a:p>
            <a:endParaRPr lang="en-US" baseline="0" dirty="0"/>
          </a:p>
          <a:p>
            <a:r>
              <a:rPr lang="en-US" baseline="0" dirty="0"/>
              <a:t>(This includes recommendations regarding appropriate transition to a specific level of post-acute care AND specific follow up with physiatry/rehabilitation physician for future stroke rehabilitation needs at all levels of post-acute care)</a:t>
            </a:r>
          </a:p>
          <a:p>
            <a:endParaRPr lang="en-US" baseline="0" dirty="0"/>
          </a:p>
          <a:p>
            <a:r>
              <a:rPr lang="en-US" dirty="0"/>
              <a:t>(This slide may be printed for reference)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55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(The following slides represent evaluation and management during post-acute care)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patient with stroke rehabilitation needs will benefit from physiatry/rehabilitation physician evaluation and management in the following post-acute care settings: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Inpatient Rehabilitation Facility (IRF)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Long–Term Acute Care Hospital (LTACH)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Skilled Nursing Facility (SNF)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Long-Term Care Facility (LTCF)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5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post-acute care of the patient with stroke rehabilitation needs, criteria that should be</a:t>
            </a:r>
            <a:r>
              <a:rPr lang="en-US" baseline="0" dirty="0"/>
              <a:t> appropriately considered include: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Eligibility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Intensity of services, including specialty programs with certifications in care, therapy intensity, physician oversight, nursing services, social services/case management, psychology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Length of stay</a:t>
            </a:r>
          </a:p>
          <a:p>
            <a:endParaRPr lang="en-US" dirty="0"/>
          </a:p>
          <a:p>
            <a:r>
              <a:rPr lang="en-US" dirty="0"/>
              <a:t>Criteria vary considerably regarding these issues</a:t>
            </a:r>
            <a:r>
              <a:rPr lang="en-US" baseline="0" dirty="0"/>
              <a:t> for various levels of post-acute facility based care.  The physiatrist/rehabilitation physician should consider these issues in evaluation and management of the patient, AND follow up as the patient participates and requires transitions in care.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90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Inpatient Rehabilitation Facility (IRF) is the preferred level of post-acute facility based care for the patient with favorable prognosis and goal of discharge to community, as per consensus-driven guidelines.</a:t>
            </a:r>
          </a:p>
          <a:p>
            <a:endParaRPr lang="en-US" baseline="0" dirty="0"/>
          </a:p>
          <a:p>
            <a:r>
              <a:rPr lang="en-US" baseline="0" dirty="0"/>
              <a:t>At the IRF, the patient should receive care from a coordinated, interdisciplinary rehabilitation team specializing in stroke rehabilitation, including: physiatrist/rehabilitation specialist; physical, occupational, speech, and recreational therapy; rehabilitation psychology; rehabilitation nursing; and case manager; as indicated.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6D8E-EA9E-4D03-B468-7062E4E0FE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EE28-B1E5-DF49-B57E-F2202033593B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B3C-40D6-7740-B0F0-4383AED55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EE28-B1E5-DF49-B57E-F2202033593B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B3C-40D6-7740-B0F0-4383AED55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9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sz="1100" b="0"/>
            </a:lvl1pPr>
          </a:lstStyle>
          <a:p>
            <a:fld id="{17972B3C-40D6-7740-B0F0-4383AED55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4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01168" y="6356350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72B3C-40D6-7740-B0F0-4383AED55BED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6603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sz="1100" b="0"/>
            </a:lvl1pPr>
          </a:lstStyle>
          <a:p>
            <a:fld id="{17972B3C-40D6-7740-B0F0-4383AED55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8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sz="1100" b="0"/>
            </a:lvl1pPr>
          </a:lstStyle>
          <a:p>
            <a:fld id="{17972B3C-40D6-7740-B0F0-4383AED55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6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01168" y="6356350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72B3C-40D6-7740-B0F0-4383AED55BED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9871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EE28-B1E5-DF49-B57E-F2202033593B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72B3C-40D6-7740-B0F0-4383AED55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roke_pathways_cov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347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4270" y="1753379"/>
            <a:ext cx="5515708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584" lvl="3">
              <a:spcAft>
                <a:spcPts val="600"/>
              </a:spcAft>
            </a:pPr>
            <a:r>
              <a:rPr lang="en-US" sz="1700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Requires at least 2 of 3:  PT/OT/ST</a:t>
            </a:r>
          </a:p>
          <a:p>
            <a:pPr marL="329184" marR="0" lvl="2" indent="-18288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ea typeface="MS Mincho" panose="02020609040205080304" pitchFamily="49" charset="-128"/>
                <a:cs typeface="Times New Roman" panose="02020603050405020304" pitchFamily="18" charset="0"/>
              </a:rPr>
              <a:t>Estimation of sufficient medical stability to perform at least </a:t>
            </a:r>
            <a:br>
              <a:rPr lang="en-US" sz="1600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600" dirty="0">
                <a:ea typeface="MS Mincho" panose="02020609040205080304" pitchFamily="49" charset="-128"/>
                <a:cs typeface="Times New Roman" panose="02020603050405020304" pitchFamily="18" charset="0"/>
              </a:rPr>
              <a:t>3 hours of therapy at least 5 days per week or 15 hours of therapy over 7 days per week under special circumstances (e.g., dialysis)</a:t>
            </a:r>
          </a:p>
          <a:p>
            <a:pPr marL="329184" marR="0" lvl="2" indent="-18288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ea typeface="MS Mincho" panose="02020609040205080304" pitchFamily="49" charset="-128"/>
                <a:cs typeface="Times New Roman" panose="02020603050405020304" pitchFamily="18" charset="0"/>
              </a:rPr>
              <a:t>Physiatrist/rehabilitation physician 3-7 days per week (5-7 typical) for evaluation and intervention of medical/rehabilitation management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"/>
            <a:ext cx="2056485" cy="68579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66046"/>
            <a:ext cx="6469185" cy="87037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Inpatient Rehabilitation Facility (IRF)</a:t>
            </a:r>
          </a:p>
          <a:p>
            <a:pPr indent="54864" algn="l">
              <a:spcBef>
                <a:spcPts val="600"/>
              </a:spcBef>
            </a:pPr>
            <a:r>
              <a:rPr lang="en-US" sz="25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</p:spTree>
    <p:extLst>
      <p:ext uri="{BB962C8B-B14F-4D97-AF65-F5344CB8AC3E}">
        <p14:creationId xmlns:p14="http://schemas.microsoft.com/office/powerpoint/2010/main" val="108575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928" y="1599826"/>
            <a:ext cx="6011334" cy="454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900"/>
              </a:spcAft>
            </a:pPr>
            <a:r>
              <a:rPr lang="en-US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Goal of community discharge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Bowel/bladder impairment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risk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Medication management dependence or high risk for future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rehabilitation psychology consultation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Rehabilitation nursing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Assistive technology needs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</a:t>
            </a:r>
          </a:p>
          <a:p>
            <a:pPr marL="320040" lvl="1" indent="-228600">
              <a:lnSpc>
                <a:spcPts val="12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ary physician, neurology/neurosurgery, and other specialties, as indicated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4"/>
            <a:ext cx="2056485" cy="68549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2967" y="651379"/>
            <a:ext cx="6469185" cy="95785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Inpatient Rehabilitation Facility (IRF)</a:t>
            </a:r>
          </a:p>
          <a:p>
            <a:pPr indent="54864" algn="l"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639" y="6133829"/>
            <a:ext cx="5706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768C3"/>
                </a:solidFill>
              </a:rPr>
              <a:t>Physiatry/rehabilitation physician follow up regarding transition to a specific level of post-acute care and other future stroke rehabilitation needs.</a:t>
            </a:r>
          </a:p>
        </p:txBody>
      </p:sp>
      <p:pic>
        <p:nvPicPr>
          <p:cNvPr id="10" name="Picture 9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6278119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734" y="1745331"/>
            <a:ext cx="5858934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2000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2000" dirty="0">
              <a:solidFill>
                <a:srgbClr val="000000"/>
              </a:solidFill>
              <a:cs typeface="Cambria"/>
            </a:endParaRPr>
          </a:p>
          <a:p>
            <a:pPr marL="228600" lvl="1" indent="-182880">
              <a:spcAft>
                <a:spcPts val="9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mbria"/>
              </a:rPr>
              <a:t>Medical treatment issues supersede rehabilitation needs for another level of post-acute care</a:t>
            </a:r>
          </a:p>
          <a:p>
            <a:pPr marL="228600" lvl="1" indent="-182880">
              <a:spcAft>
                <a:spcPts val="9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mbria"/>
              </a:rPr>
              <a:t>Estimated length of stay more than 25 days</a:t>
            </a:r>
          </a:p>
          <a:p>
            <a:pPr marL="228600" lvl="1" indent="-182880">
              <a:spcAft>
                <a:spcPts val="9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mbria"/>
              </a:rPr>
              <a:t>Physical, occupational, speech therapy; case management/social services; dietician; as indicated</a:t>
            </a:r>
          </a:p>
          <a:p>
            <a:pPr marL="228600" lvl="1" indent="-182880">
              <a:spcAft>
                <a:spcPts val="9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mbria"/>
              </a:rPr>
              <a:t>Physiatrist/rehabilitation physician for recommendations specific to stroke rehabilitation needs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2967" y="665106"/>
            <a:ext cx="6469185" cy="933026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Long-Term Acute Care Hospital (LTACH)</a:t>
            </a:r>
          </a:p>
          <a:p>
            <a:pPr indent="54864" algn="l">
              <a:spcBef>
                <a:spcPts val="12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4"/>
            <a:ext cx="2056485" cy="6854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</p:spTree>
    <p:extLst>
      <p:ext uri="{BB962C8B-B14F-4D97-AF65-F5344CB8AC3E}">
        <p14:creationId xmlns:p14="http://schemas.microsoft.com/office/powerpoint/2010/main" val="69255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107" y="1516029"/>
            <a:ext cx="6376205" cy="476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900"/>
              </a:spcAft>
            </a:pPr>
            <a:r>
              <a:rPr lang="en-US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Goal of community discharge, may also require another level of post-acute facility based care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Bowel/bladder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risk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Medication management dependence or high risk for future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rehabilitation psychology consultation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Rehabilitation nursing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primary physician, neurology/neurosurgery, </a:t>
            </a:r>
            <a:b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and other specialties, as indicated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2967" y="547069"/>
            <a:ext cx="6469185" cy="857968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Long-Term Acute Care Hospital (LTACH)</a:t>
            </a:r>
          </a:p>
          <a:p>
            <a:pPr indent="54864" algn="l"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-12904"/>
            <a:ext cx="2056484" cy="68549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313" y="6124566"/>
            <a:ext cx="5706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768C3"/>
                </a:solidFill>
              </a:rPr>
              <a:t>Physiatry/rehabilitation physician follow up regarding transition to a specific level of post-acute care and other future stroke rehabilitation needs.</a:t>
            </a:r>
          </a:p>
        </p:txBody>
      </p:sp>
      <p:pic>
        <p:nvPicPr>
          <p:cNvPr id="11" name="Picture 10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6198793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467" y="1862666"/>
            <a:ext cx="5446183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1">
              <a:spcAft>
                <a:spcPts val="800"/>
              </a:spcAft>
            </a:pPr>
            <a:r>
              <a:rPr lang="en-US" sz="2100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cs typeface="Cambria"/>
            </a:endParaRP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Estimation of ability to perform at least </a:t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1-3 hours of therapy 5 days per week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Physical, occupational, speech, recreational therapy; nursing, case management/social services, dietician, as indicated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Skilled nursing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Physiatrist/rehabilitation physician for recommendations specific to stroke rehabilitation needs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4"/>
            <a:ext cx="2056485" cy="68549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40080"/>
            <a:ext cx="6469185" cy="104648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Skilled Nursing Facility (SNF)</a:t>
            </a:r>
          </a:p>
          <a:p>
            <a:pPr indent="54864" algn="l">
              <a:spcBef>
                <a:spcPts val="12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</p:spTree>
    <p:extLst>
      <p:ext uri="{BB962C8B-B14F-4D97-AF65-F5344CB8AC3E}">
        <p14:creationId xmlns:p14="http://schemas.microsoft.com/office/powerpoint/2010/main" val="5670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928" y="1501288"/>
            <a:ext cx="5962497" cy="459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900"/>
              </a:spcAft>
            </a:pPr>
            <a:r>
              <a:rPr lang="en-US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Goal of community discharge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Bowel/bladder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risk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Medication management dependence or high risk for future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rehabilitation psychology consultation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Skilled nursing needs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</a:t>
            </a:r>
          </a:p>
          <a:p>
            <a:pPr marL="320040" lvl="1" indent="-228600">
              <a:lnSpc>
                <a:spcPts val="1300"/>
              </a:lnSpc>
              <a:spcAft>
                <a:spcPts val="4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primary physician, neurology/neurosurgery, </a:t>
            </a:r>
            <a:b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and other specialties, as indicated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967" y="542858"/>
            <a:ext cx="6469185" cy="982135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Skilled Nursing Facility (SNF)</a:t>
            </a:r>
          </a:p>
          <a:p>
            <a:pPr indent="54864" algn="l"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6"/>
            <a:ext cx="2056484" cy="6854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2639" y="6097846"/>
            <a:ext cx="5706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768C3"/>
                </a:solidFill>
              </a:rPr>
              <a:t>Physiatry/rehabilitation physician follow up regarding transition to a specific level of post-acute care and other future stroke rehabilitation needs.</a:t>
            </a:r>
          </a:p>
        </p:txBody>
      </p:sp>
      <p:pic>
        <p:nvPicPr>
          <p:cNvPr id="10" name="Picture 9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6178528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5" y="1982398"/>
            <a:ext cx="55117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2000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2000" dirty="0">
              <a:solidFill>
                <a:srgbClr val="000000"/>
              </a:solidFill>
              <a:cs typeface="Cambria"/>
            </a:endParaRPr>
          </a:p>
          <a:p>
            <a:pPr marL="228600" lvl="2" indent="-182880">
              <a:spcAft>
                <a:spcPts val="6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Patient and family/caregivers unable to meet the patient’s needs for goal of community discharge</a:t>
            </a:r>
          </a:p>
          <a:p>
            <a:pPr marL="228600" lvl="2" indent="-182880">
              <a:spcAft>
                <a:spcPts val="6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For acute stroke, SNF benefits may be available</a:t>
            </a:r>
          </a:p>
          <a:p>
            <a:pPr marL="228600" lvl="1" indent="-182880">
              <a:spcAft>
                <a:spcPts val="9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mbria"/>
              </a:rPr>
              <a:t>Formal or restorative therapy, as indicated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6594"/>
            <a:ext cx="2056485" cy="68448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85800"/>
            <a:ext cx="6469185" cy="1132418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Long-Term Care Facility (LTCF)</a:t>
            </a:r>
          </a:p>
          <a:p>
            <a:pPr indent="54864" algn="l">
              <a:spcBef>
                <a:spcPts val="12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</p:spTree>
    <p:extLst>
      <p:ext uri="{BB962C8B-B14F-4D97-AF65-F5344CB8AC3E}">
        <p14:creationId xmlns:p14="http://schemas.microsoft.com/office/powerpoint/2010/main" val="324895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928" y="1605296"/>
            <a:ext cx="6054005" cy="442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900"/>
              </a:spcAft>
            </a:pPr>
            <a:r>
              <a:rPr lang="en-US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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Goal of community discharge*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Bowel/bladder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risk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Medication management dependence or high risk for future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rehabilitation psychology consultation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</a:t>
            </a:r>
          </a:p>
          <a:p>
            <a:pPr marL="320040" lvl="1" indent="-228600">
              <a:lnSpc>
                <a:spcPts val="1300"/>
              </a:lnSpc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primary physician, neurology/neurosurgery, </a:t>
            </a:r>
            <a:b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and other specialties, as indicated</a:t>
            </a:r>
          </a:p>
          <a:p>
            <a:pPr marL="320040" lvl="1">
              <a:lnSpc>
                <a:spcPts val="1300"/>
              </a:lnSpc>
              <a:spcBef>
                <a:spcPts val="700"/>
              </a:spcBef>
              <a:spcAft>
                <a:spcPts val="3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*Not addressed at this level of care.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2967" y="611895"/>
            <a:ext cx="6469185" cy="92326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400"/>
              </a:lnSpc>
            </a:pPr>
            <a:r>
              <a:rPr lang="en-US" sz="3000" b="1" dirty="0">
                <a:solidFill>
                  <a:srgbClr val="2768C3"/>
                </a:solidFill>
              </a:rPr>
              <a:t>Long-Term Care Facility (LTCF)</a:t>
            </a:r>
          </a:p>
          <a:p>
            <a:pPr indent="54864" algn="l">
              <a:lnSpc>
                <a:spcPts val="3400"/>
              </a:lnSpc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6596"/>
            <a:ext cx="2056484" cy="6844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106" y="6045352"/>
            <a:ext cx="5524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768C3"/>
                </a:solidFill>
              </a:rPr>
              <a:t>Physiatry/rehabilitation physician follow up regarding transition to a specific level of post-acute care and other future stroke rehabilitation needs.</a:t>
            </a:r>
          </a:p>
        </p:txBody>
      </p:sp>
      <p:pic>
        <p:nvPicPr>
          <p:cNvPr id="10" name="Picture 9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6137998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87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" y="1524"/>
            <a:ext cx="9141966" cy="6856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2235" y="698432"/>
            <a:ext cx="5239565" cy="43715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280"/>
              </a:lnSpc>
            </a:pPr>
            <a:r>
              <a:rPr lang="en-US" sz="3200" b="1" dirty="0">
                <a:solidFill>
                  <a:srgbClr val="3EB880"/>
                </a:solidFill>
              </a:rPr>
              <a:t>Post-Acute Community Based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33333"/>
          </a:solidFill>
        </p:spPr>
        <p:txBody>
          <a:bodyPr wrap="square" lIns="274320" tIns="91440" rIns="365760" bIns="118872" rtlCol="0" anchor="ctr" anchorCtr="0">
            <a:spAutoFit/>
          </a:bodyPr>
          <a:lstStyle/>
          <a:p>
            <a:r>
              <a:rPr lang="en-US" sz="15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9133" y="1855641"/>
            <a:ext cx="3915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 indent="-27432"/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Cambria"/>
              </a:rPr>
              <a:t>The patient with stroke rehabilitation needs will benefit from </a:t>
            </a: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Cambria"/>
              </a:rPr>
              <a:t>physiatry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Cambria"/>
              </a:rPr>
              <a:t>/rehabilitation physician evaluation and management in the following post-acute care settings: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aapm&amp;r_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5" y="126999"/>
            <a:ext cx="1286256" cy="19812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18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2363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82290" y="2057400"/>
            <a:ext cx="4306528" cy="27770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Criteria regarding:</a:t>
            </a:r>
          </a:p>
          <a:p>
            <a:pPr marL="484632" lvl="1">
              <a:buFont typeface="Wingdings" charset="2"/>
              <a:buChar char="§"/>
            </a:pPr>
            <a:r>
              <a:rPr lang="en-US" dirty="0"/>
              <a:t>Eligibility</a:t>
            </a:r>
          </a:p>
          <a:p>
            <a:pPr marL="484632" lvl="1">
              <a:buFont typeface="Wingdings" charset="2"/>
              <a:buChar char="§"/>
            </a:pPr>
            <a:r>
              <a:rPr lang="en-US" dirty="0"/>
              <a:t>Intensity of services</a:t>
            </a:r>
          </a:p>
          <a:p>
            <a:pPr marL="484632" lvl="1">
              <a:buFont typeface="Wingdings" charset="2"/>
              <a:buChar char="§"/>
            </a:pPr>
            <a:r>
              <a:rPr lang="en-US" dirty="0"/>
              <a:t>Duration of services</a:t>
            </a:r>
          </a:p>
          <a:p>
            <a:pPr marL="484632" lvl="1">
              <a:buFont typeface="Wingdings" charset="2"/>
              <a:buChar char="§"/>
            </a:pPr>
            <a:r>
              <a:rPr lang="en-US" dirty="0"/>
              <a:t>Specialty programs*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2967" y="685800"/>
            <a:ext cx="6469185" cy="581851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280"/>
              </a:lnSpc>
            </a:pPr>
            <a:r>
              <a:rPr lang="en-US" sz="3200" b="1" dirty="0">
                <a:solidFill>
                  <a:srgbClr val="3EB880"/>
                </a:solidFill>
              </a:rPr>
              <a:t>Post-Acute Community Based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1648"/>
            <a:ext cx="2056486" cy="6834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4148" y="6204700"/>
            <a:ext cx="5296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*Vary in communities and therefore not outlined in this presentation</a:t>
            </a:r>
            <a:r>
              <a:rPr lang="en-US" sz="11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833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1966" cy="685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33333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500" b="1" spc="80" dirty="0">
                <a:solidFill>
                  <a:schemeClr val="bg1">
                    <a:lumMod val="75000"/>
                  </a:schemeClr>
                </a:solidFill>
              </a:rPr>
              <a:t>Stroke Rehabilitation Pathways</a:t>
            </a:r>
          </a:p>
        </p:txBody>
      </p:sp>
      <p:pic>
        <p:nvPicPr>
          <p:cNvPr id="8" name="Picture 7" descr="aapm&amp;r_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5" y="126999"/>
            <a:ext cx="1286256" cy="19812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641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4"/>
            <a:ext cx="2056485" cy="68549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72637"/>
            <a:ext cx="6469185" cy="1031406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3EB880"/>
                </a:solidFill>
              </a:rPr>
              <a:t>Home Health Care</a:t>
            </a:r>
          </a:p>
          <a:p>
            <a:pPr indent="54864" algn="l">
              <a:spcBef>
                <a:spcPts val="12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467" y="1785514"/>
            <a:ext cx="522393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1">
              <a:spcAft>
                <a:spcPts val="800"/>
              </a:spcAft>
            </a:pPr>
            <a:r>
              <a:rPr lang="en-US" sz="2100" b="1" dirty="0">
                <a:solidFill>
                  <a:srgbClr val="3EB88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2100" dirty="0">
              <a:solidFill>
                <a:srgbClr val="3EB880"/>
              </a:solidFill>
              <a:cs typeface="Cambria"/>
            </a:endParaRP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Patient will be considered “homebound”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Patient/family will benefit from interventions specific to their home environment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Inability to arrange logistics for attendance in an outpatient treatment program due to patient tolerance or program availability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Physical, occupational, and speech therapy, </a:t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as indicated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Nursing and aide, as indicated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Social services consultation, as indicated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Community Based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20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62544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4"/>
            <a:ext cx="2056485" cy="68549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1168" y="541862"/>
            <a:ext cx="6469185" cy="87668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880"/>
              </a:lnSpc>
            </a:pPr>
            <a:r>
              <a:rPr lang="en-US" sz="3000" b="1" dirty="0">
                <a:solidFill>
                  <a:srgbClr val="3EB880"/>
                </a:solidFill>
              </a:rPr>
              <a:t>Home Health Care</a:t>
            </a:r>
          </a:p>
          <a:p>
            <a:pPr indent="54864" algn="l"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249" y="1531987"/>
            <a:ext cx="6053677" cy="4584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900"/>
              </a:spcAft>
            </a:pPr>
            <a:r>
              <a:rPr lang="en-US" b="1" dirty="0">
                <a:solidFill>
                  <a:srgbClr val="3EB88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Bowel/bladder impairment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risk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Medication management dependence or high risk for future needs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3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(rehabilitation) psychology consultation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</a:t>
            </a:r>
          </a:p>
          <a:p>
            <a:pPr marL="320040" lvl="1" indent="-228600">
              <a:lnSpc>
                <a:spcPts val="1400"/>
              </a:lnSpc>
              <a:spcAft>
                <a:spcPts val="5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primary physician, neurology/neurosurgery, and other specialties, as indicated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Community Based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2639" y="6163183"/>
            <a:ext cx="5706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3EB880"/>
                </a:solidFill>
              </a:rPr>
              <a:t>Physiatry/rehabilitation physician follow up regarding transition to a specific level of post-acute care and other future stroke rehabilitation needs.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21</a:t>
            </a:fld>
            <a:endParaRPr lang="en-US" sz="1100" dirty="0"/>
          </a:p>
        </p:txBody>
      </p:sp>
      <p:pic>
        <p:nvPicPr>
          <p:cNvPr id="11" name="Picture 10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6252833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7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6"/>
            <a:ext cx="2056484" cy="68549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61822"/>
            <a:ext cx="6469185" cy="1045337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3EB880"/>
                </a:solidFill>
              </a:rPr>
              <a:t>Outpatient Therapy</a:t>
            </a:r>
          </a:p>
          <a:p>
            <a:pPr indent="54864" algn="l">
              <a:spcBef>
                <a:spcPts val="12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9800" y="1804457"/>
            <a:ext cx="5334941" cy="3698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1">
              <a:spcAft>
                <a:spcPts val="800"/>
              </a:spcAft>
            </a:pPr>
            <a:r>
              <a:rPr lang="en-US" sz="2100" b="1" dirty="0">
                <a:solidFill>
                  <a:srgbClr val="3EB88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2100" dirty="0">
              <a:solidFill>
                <a:srgbClr val="3EB880"/>
              </a:solidFill>
              <a:cs typeface="Cambria"/>
            </a:endParaRP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As indicated and available: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Physical, occupational, and speech therapy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Interdisciplinary outpatient programs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Social services consultation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(Rehabilitation) Psychology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Neuropsychologic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 testing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Vocational rehabilitation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Driving evaluation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Community Based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22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83067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526"/>
            <a:ext cx="2056484" cy="68549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62279"/>
            <a:ext cx="6469185" cy="1001589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3EB880"/>
                </a:solidFill>
              </a:rPr>
              <a:t>Outpatient Therapy</a:t>
            </a:r>
          </a:p>
          <a:p>
            <a:pPr indent="54864" algn="l"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300" y="1641965"/>
            <a:ext cx="5962496" cy="416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1200"/>
              </a:spcAft>
            </a:pPr>
            <a:r>
              <a:rPr lang="en-US" b="1" dirty="0">
                <a:solidFill>
                  <a:srgbClr val="3EB88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3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rehabilitation psychology consultation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consultation, as indicated</a:t>
            </a:r>
          </a:p>
          <a:p>
            <a:pPr marL="320040" lvl="1" indent="-228600">
              <a:lnSpc>
                <a:spcPts val="1300"/>
              </a:lnSpc>
              <a:spcAft>
                <a:spcPts val="800"/>
              </a:spcAft>
              <a:buSzPct val="94000"/>
              <a:buFont typeface="Wingdings" charset="2"/>
              <a:buChar char="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primary physician, neurology/neurosurgery, and other specialties, as indicated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Community Based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778" y="6034872"/>
            <a:ext cx="5706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3EB880"/>
                </a:solidFill>
              </a:rPr>
              <a:t>Physiatry/rehabilitation physician follow up regarding transition to a specific level of post-acute care and other future stroke rehabilitation needs.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23</a:t>
            </a:fld>
            <a:endParaRPr lang="en-US" sz="1100" dirty="0"/>
          </a:p>
        </p:txBody>
      </p:sp>
      <p:pic>
        <p:nvPicPr>
          <p:cNvPr id="11" name="Picture 10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6131243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1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6597"/>
            <a:ext cx="2056483" cy="68448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53812"/>
            <a:ext cx="6469185" cy="990602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3EB880"/>
                </a:solidFill>
              </a:rPr>
              <a:t>Hospice and Palliative Care</a:t>
            </a:r>
          </a:p>
          <a:p>
            <a:pPr indent="54864" algn="l">
              <a:spcBef>
                <a:spcPts val="12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467" y="1786604"/>
            <a:ext cx="5363163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1">
              <a:spcAft>
                <a:spcPts val="800"/>
              </a:spcAft>
            </a:pPr>
            <a:r>
              <a:rPr lang="en-US" sz="2100" b="1" dirty="0">
                <a:solidFill>
                  <a:srgbClr val="3EB88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2100" dirty="0">
              <a:solidFill>
                <a:srgbClr val="3EB880"/>
              </a:solidFill>
              <a:cs typeface="Cambria"/>
            </a:endParaRP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Poor prognosis of recovery </a:t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(&lt; 6 months life expectancy)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Goal of appropriate end of life care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Patient/family/caregivers will benefit from interventions specific to their home environment</a:t>
            </a:r>
          </a:p>
          <a:p>
            <a:pPr marL="274320" lvl="1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As indicated: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Physical, occupational, and speech therapy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Hospice nursing and aide</a:t>
            </a:r>
          </a:p>
          <a:p>
            <a:pPr marL="731520" lvl="2" indent="-182880"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Cambria"/>
              </a:rPr>
              <a:t>Social services consultation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Community Based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24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08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6597"/>
            <a:ext cx="2056483" cy="68448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61822"/>
            <a:ext cx="6469185" cy="952112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3EB880"/>
                </a:solidFill>
              </a:rPr>
              <a:t>Hospice and Palliative Care</a:t>
            </a:r>
          </a:p>
          <a:p>
            <a:pPr indent="54864" algn="l">
              <a:spcBef>
                <a:spcPts val="600"/>
              </a:spcBef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928" y="1658530"/>
            <a:ext cx="5962496" cy="47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400"/>
              </a:lnSpc>
              <a:spcAft>
                <a:spcPts val="900"/>
              </a:spcAft>
            </a:pPr>
            <a:r>
              <a:rPr lang="en-US" b="1" dirty="0">
                <a:solidFill>
                  <a:srgbClr val="3EB88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Common issues addressed at this level of care: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Education and training for patient and family/caregivers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Cognition/communication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Bowel/bladder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risk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Self care (ADL) impairment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Medication management dependence or high risk for future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care adjustments for comorbid conditions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Dysphagia/nutrition needs for elevated malnutrition/dehydration risk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Pain management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Spasticity/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hypertonicity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management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Adjustment and mood disorders, including rehabilitation psychology consultation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equipment/assistive technology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Orthotic and assistive device needs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ea typeface="MS Mincho" panose="02020609040205080304" pitchFamily="49" charset="-128"/>
                <a:cs typeface="Times New Roman" panose="02020603050405020304" pitchFamily="18" charset="0"/>
              </a:rPr>
              <a:t>Hospice nursing and aide, as indicated</a:t>
            </a:r>
          </a:p>
          <a:p>
            <a:pPr marL="320040" lvl="1" indent="-228600">
              <a:lnSpc>
                <a:spcPts val="1300"/>
              </a:lnSpc>
              <a:spcAft>
                <a:spcPts val="300"/>
              </a:spcAft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 acute rehabilitation funding benefits, including case management/social services consultation, as indicated</a:t>
            </a:r>
          </a:p>
          <a:p>
            <a:pPr marL="320040" lvl="1" indent="-228600">
              <a:lnSpc>
                <a:spcPts val="1300"/>
              </a:lnSpc>
              <a:buSzPct val="94000"/>
              <a:buFont typeface="Wingdings" charset="2"/>
              <a:buChar char="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Consultation and follow up care with primary physician, neurology/neurosurgery, and other specialties, as indicated</a:t>
            </a:r>
          </a:p>
          <a:p>
            <a:pPr marL="320040" lvl="1">
              <a:lnSpc>
                <a:spcPts val="1400"/>
              </a:lnSpc>
              <a:spcBef>
                <a:spcPts val="1800"/>
              </a:spcBef>
              <a:spcAft>
                <a:spcPts val="300"/>
              </a:spcAft>
              <a:buSzPct val="94000"/>
            </a:pPr>
            <a:r>
              <a:rPr lang="en-US" sz="1300" b="1" dirty="0" err="1">
                <a:solidFill>
                  <a:srgbClr val="3EB880"/>
                </a:solidFill>
              </a:rPr>
              <a:t>Physiatry</a:t>
            </a:r>
            <a:r>
              <a:rPr lang="en-US" sz="1300" b="1" dirty="0">
                <a:solidFill>
                  <a:srgbClr val="3EB880"/>
                </a:solidFill>
              </a:rPr>
              <a:t>/rehabilitation physician follow up regarding transition to a specific level of post-acute care and other future stroke rehabilitation needs.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1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Community Based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25</a:t>
            </a:fld>
            <a:endParaRPr lang="en-US" sz="1100" dirty="0"/>
          </a:p>
        </p:txBody>
      </p:sp>
      <p:pic>
        <p:nvPicPr>
          <p:cNvPr id="11" name="Picture 10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1" y="5982633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04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669386"/>
            <a:ext cx="6206067" cy="429164"/>
          </a:xfrm>
        </p:spPr>
        <p:txBody>
          <a:bodyPr lIns="0" tIns="0" rIns="0" bIns="0" anchor="t" anchorCtr="0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E90051"/>
                </a:solidFill>
              </a:rPr>
              <a:t>A Special Thanks</a:t>
            </a:r>
            <a:br>
              <a:rPr lang="en-US" sz="3000" b="1" dirty="0">
                <a:solidFill>
                  <a:srgbClr val="E90051"/>
                </a:solidFill>
              </a:rPr>
            </a:br>
            <a:endParaRPr lang="en-US" sz="1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435" y="2154714"/>
            <a:ext cx="5071532" cy="3424070"/>
          </a:xfrm>
        </p:spPr>
        <p:txBody>
          <a:bodyPr>
            <a:noAutofit/>
          </a:bodyPr>
          <a:lstStyle/>
          <a:p>
            <a:pPr marL="0" indent="-164592">
              <a:lnSpc>
                <a:spcPts val="1700"/>
              </a:lnSpc>
              <a:spcBef>
                <a:spcPts val="300"/>
              </a:spcBef>
            </a:pPr>
            <a:r>
              <a:rPr lang="en-US" sz="1900" b="1" dirty="0"/>
              <a:t>Joseph Burris, MD</a:t>
            </a:r>
          </a:p>
          <a:p>
            <a:pPr marL="182880" lvl="3" indent="0">
              <a:lnSpc>
                <a:spcPts val="17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500" dirty="0"/>
              <a:t>University of Missouri</a:t>
            </a:r>
          </a:p>
          <a:p>
            <a:pPr marL="0" indent="-164592">
              <a:lnSpc>
                <a:spcPts val="1700"/>
              </a:lnSpc>
              <a:spcBef>
                <a:spcPts val="300"/>
              </a:spcBef>
            </a:pPr>
            <a:r>
              <a:rPr lang="en-US" sz="1900" b="1" dirty="0" err="1"/>
              <a:t>Randie</a:t>
            </a:r>
            <a:r>
              <a:rPr lang="en-US" sz="1900" b="1" dirty="0"/>
              <a:t> Black-Schaffer, MD, MA</a:t>
            </a:r>
          </a:p>
          <a:p>
            <a:pPr marL="182880" lvl="3" indent="0">
              <a:lnSpc>
                <a:spcPts val="17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500" dirty="0"/>
              <a:t>Spaulding Rehabilitation Hospital/Harvard Medical School</a:t>
            </a:r>
          </a:p>
          <a:p>
            <a:pPr marL="0" indent="-164592">
              <a:lnSpc>
                <a:spcPts val="1700"/>
              </a:lnSpc>
              <a:spcBef>
                <a:spcPts val="300"/>
              </a:spcBef>
            </a:pPr>
            <a:r>
              <a:rPr lang="en-US" sz="1900" b="1" dirty="0"/>
              <a:t>Richard L. Harvey, MD</a:t>
            </a:r>
          </a:p>
          <a:p>
            <a:pPr marL="182880" lvl="3" indent="0">
              <a:lnSpc>
                <a:spcPts val="17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500" dirty="0"/>
              <a:t>Shirley Ryan </a:t>
            </a:r>
            <a:r>
              <a:rPr lang="en-US" sz="1500" dirty="0" err="1"/>
              <a:t>Abilitylab</a:t>
            </a:r>
            <a:r>
              <a:rPr lang="en-US" sz="1500" dirty="0"/>
              <a:t> formerly the Rehabilitation Institute of Chicago/Northwestern University</a:t>
            </a:r>
          </a:p>
          <a:p>
            <a:pPr marL="0" indent="-164592">
              <a:lnSpc>
                <a:spcPts val="1700"/>
              </a:lnSpc>
              <a:spcBef>
                <a:spcPts val="300"/>
              </a:spcBef>
            </a:pPr>
            <a:r>
              <a:rPr lang="en-US" sz="1900" b="1" dirty="0"/>
              <a:t>Vu Nguyen, MD</a:t>
            </a:r>
          </a:p>
          <a:p>
            <a:pPr marL="182880" lvl="3" indent="0">
              <a:lnSpc>
                <a:spcPts val="17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500" dirty="0"/>
              <a:t>Carolinas Rehabilitation</a:t>
            </a:r>
          </a:p>
          <a:p>
            <a:pPr marL="0" indent="-164592">
              <a:lnSpc>
                <a:spcPts val="1700"/>
              </a:lnSpc>
              <a:spcBef>
                <a:spcPts val="300"/>
              </a:spcBef>
            </a:pPr>
            <a:r>
              <a:rPr lang="en-US" sz="1900" b="1" dirty="0"/>
              <a:t>Brad Steinle, MD</a:t>
            </a:r>
          </a:p>
          <a:p>
            <a:pPr marL="182880" lvl="3" indent="0">
              <a:lnSpc>
                <a:spcPts val="17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500" dirty="0"/>
              <a:t>Saint Luke’s </a:t>
            </a:r>
            <a:r>
              <a:rPr lang="en-US" sz="1500" dirty="0" err="1"/>
              <a:t>Healthsystem</a:t>
            </a:r>
            <a:r>
              <a:rPr lang="en-US" sz="1500" dirty="0"/>
              <a:t>, Kansas City, MO</a:t>
            </a:r>
          </a:p>
          <a:p>
            <a:pPr marL="0" indent="-164592">
              <a:lnSpc>
                <a:spcPts val="1700"/>
              </a:lnSpc>
              <a:spcBef>
                <a:spcPts val="300"/>
              </a:spcBef>
            </a:pPr>
            <a:r>
              <a:rPr lang="en-US" sz="1900" b="1" dirty="0"/>
              <a:t>Richard </a:t>
            </a:r>
            <a:r>
              <a:rPr lang="en-US" sz="1900" b="1" dirty="0" err="1"/>
              <a:t>Zorowitz</a:t>
            </a:r>
            <a:r>
              <a:rPr lang="en-US" sz="1900" b="1" dirty="0"/>
              <a:t>, MD</a:t>
            </a:r>
          </a:p>
          <a:p>
            <a:pPr marL="182880" lvl="3" indent="0">
              <a:lnSpc>
                <a:spcPts val="17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500" dirty="0" err="1"/>
              <a:t>Medstar</a:t>
            </a:r>
            <a:r>
              <a:rPr lang="en-US" sz="1500" dirty="0"/>
              <a:t> National Rehabilitation Network/Georgetown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28" y="0"/>
            <a:ext cx="2060448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26</a:t>
            </a:fld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10633" y="1257300"/>
            <a:ext cx="59868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A special thank you to the members of the Stroke Rehabilitation Pathways Task Force of the AAPM&amp;R Stroke Vertical Planning Committee: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3748" y="5892581"/>
            <a:ext cx="460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0051"/>
                </a:solidFill>
              </a:rPr>
              <a:t>Visit your Academy at </a:t>
            </a:r>
            <a:r>
              <a:rPr lang="en-US" b="1" dirty="0">
                <a:solidFill>
                  <a:srgbClr val="E90051"/>
                </a:solidFill>
              </a:rPr>
              <a:t>www.aapmr.org</a:t>
            </a:r>
            <a:r>
              <a:rPr lang="en-US" dirty="0">
                <a:solidFill>
                  <a:srgbClr val="E90051"/>
                </a:solidFill>
              </a:rPr>
              <a:t> for more stroke rehabilitation resources. </a:t>
            </a:r>
          </a:p>
        </p:txBody>
      </p:sp>
    </p:spTree>
    <p:extLst>
      <p:ext uri="{BB962C8B-B14F-4D97-AF65-F5344CB8AC3E}">
        <p14:creationId xmlns:p14="http://schemas.microsoft.com/office/powerpoint/2010/main" val="34717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" y="681042"/>
            <a:ext cx="3945467" cy="419629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rgbClr val="E9005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0" y="1354666"/>
            <a:ext cx="6299204" cy="3666067"/>
          </a:xfrm>
        </p:spPr>
        <p:txBody>
          <a:bodyPr>
            <a:noAutofit/>
          </a:bodyPr>
          <a:lstStyle/>
          <a:p>
            <a:pPr marL="182880" indent="-13716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1400" dirty="0"/>
              <a:t>Adams, H.P. Jr., Davis, P.H., </a:t>
            </a:r>
            <a:r>
              <a:rPr lang="en-US" sz="1400" dirty="0" err="1"/>
              <a:t>Leira</a:t>
            </a:r>
            <a:r>
              <a:rPr lang="en-US" sz="1400" dirty="0"/>
              <a:t>, E.C., et al. Baseline NIH Stroke Scale score strongly predicts outcome after stroke: A report of the Trial of Org 10172 in </a:t>
            </a:r>
            <a:br>
              <a:rPr lang="en-US" sz="1400" dirty="0"/>
            </a:br>
            <a:r>
              <a:rPr lang="en-US" sz="1400" dirty="0"/>
              <a:t>Acute Stroke Treatment (TOAST).  </a:t>
            </a:r>
            <a:r>
              <a:rPr lang="en-US" sz="1400" i="1" dirty="0"/>
              <a:t>Am </a:t>
            </a:r>
            <a:r>
              <a:rPr lang="en-US" sz="1400" i="1" dirty="0" err="1"/>
              <a:t>Acad</a:t>
            </a:r>
            <a:r>
              <a:rPr lang="en-US" sz="1400" i="1" dirty="0"/>
              <a:t> Neurology</a:t>
            </a:r>
            <a:r>
              <a:rPr lang="en-US" sz="1400" dirty="0"/>
              <a:t>, 1999; 53(1): 126-131.</a:t>
            </a:r>
          </a:p>
          <a:p>
            <a:pPr marL="182880" indent="-13716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1400" dirty="0"/>
              <a:t>Duncan, P.W., </a:t>
            </a:r>
            <a:r>
              <a:rPr lang="en-US" sz="1400" dirty="0" err="1"/>
              <a:t>Zorowitz</a:t>
            </a:r>
            <a:r>
              <a:rPr lang="en-US" sz="1400" dirty="0"/>
              <a:t>, R., Bates, B., et al.  Management of Adult Stroke Rehabilitation Care:  A Clinical Practice Guideline. </a:t>
            </a:r>
            <a:r>
              <a:rPr lang="en-US" sz="1400" i="1" dirty="0"/>
              <a:t>Stroke</a:t>
            </a:r>
            <a:r>
              <a:rPr lang="en-US" sz="1400" dirty="0"/>
              <a:t>, 2005; 36: e100-e143.</a:t>
            </a:r>
          </a:p>
          <a:p>
            <a:pPr marL="182880" indent="-13716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1400" dirty="0"/>
              <a:t>Lindsay, P., </a:t>
            </a:r>
            <a:r>
              <a:rPr lang="en-US" sz="1400" dirty="0" err="1"/>
              <a:t>Furie</a:t>
            </a:r>
            <a:r>
              <a:rPr lang="en-US" sz="1400" dirty="0"/>
              <a:t>, K.L., Davis, S.M., et al. World Stroke Organization Global Stroke Services Guidelines and Action Plan. </a:t>
            </a:r>
            <a:r>
              <a:rPr lang="en-US" sz="1400" i="1" dirty="0" err="1"/>
              <a:t>Int</a:t>
            </a:r>
            <a:r>
              <a:rPr lang="en-US" sz="1400" i="1" dirty="0"/>
              <a:t> J Stroke</a:t>
            </a:r>
            <a:r>
              <a:rPr lang="en-US" sz="1400" dirty="0"/>
              <a:t>, 2014; 9: 4-13.</a:t>
            </a:r>
          </a:p>
          <a:p>
            <a:pPr marL="182880" indent="-13716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1400" dirty="0"/>
              <a:t>Miller, E.L., Murray, L., Richards, L., et al. Comprehensive Overview of Nursing and Interdisciplinary Rehabilitation Care of the Stroke Patient: A Scientific Statement From the American Heart Association. </a:t>
            </a:r>
            <a:r>
              <a:rPr lang="en-US" sz="1400" i="1" dirty="0"/>
              <a:t>Stroke,</a:t>
            </a:r>
            <a:r>
              <a:rPr lang="en-US" sz="1400" dirty="0"/>
              <a:t> 2010; 41: 2402-2448.</a:t>
            </a:r>
          </a:p>
          <a:p>
            <a:pPr marL="182880" indent="-137160">
              <a:lnSpc>
                <a:spcPts val="1820"/>
              </a:lnSpc>
              <a:spcBef>
                <a:spcPts val="0"/>
              </a:spcBef>
              <a:spcAft>
                <a:spcPts val="800"/>
              </a:spcAft>
              <a:buSzPct val="95000"/>
              <a:buFont typeface="Wingdings" charset="2"/>
              <a:buChar char="§"/>
            </a:pPr>
            <a:r>
              <a:rPr lang="en-US" sz="1400" dirty="0" err="1"/>
              <a:t>Winstein</a:t>
            </a:r>
            <a:r>
              <a:rPr lang="en-US" sz="1400" dirty="0"/>
              <a:t>, C.J., Stein, J., Arena, R., et al.  Guidelines for Adult Stroke Rehabilitation and Recovery:  A Guideline for Healthcare Professionals From the American Heart Association/American Stroke Association. </a:t>
            </a:r>
            <a:r>
              <a:rPr lang="en-US" sz="1400" i="1" dirty="0"/>
              <a:t>Stroke,</a:t>
            </a:r>
            <a:r>
              <a:rPr lang="en-US" sz="1400" dirty="0"/>
              <a:t> 2016; 47: e98-e169.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95" y="0"/>
            <a:ext cx="2060448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27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491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1966" cy="6856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8" y="690882"/>
            <a:ext cx="5137966" cy="43715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280"/>
              </a:lnSpc>
            </a:pPr>
            <a:r>
              <a:rPr lang="en-US" sz="3200" b="1" dirty="0">
                <a:solidFill>
                  <a:srgbClr val="E90051"/>
                </a:solidFill>
              </a:rPr>
              <a:t>Acute Hospitalization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33333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5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pic>
        <p:nvPicPr>
          <p:cNvPr id="7" name="Picture 6" descr="aapm&amp;r_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5" y="126999"/>
            <a:ext cx="1286256" cy="19812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3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5591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sp>
        <p:nvSpPr>
          <p:cNvPr id="6" name="Process 5"/>
          <p:cNvSpPr/>
          <p:nvPr/>
        </p:nvSpPr>
        <p:spPr>
          <a:xfrm>
            <a:off x="183262" y="1900538"/>
            <a:ext cx="6367192" cy="3179456"/>
          </a:xfrm>
          <a:prstGeom prst="flowChartProcess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/>
          <a:lstStyle/>
          <a:p>
            <a:pPr marL="125730" marR="0" lvl="0">
              <a:spcAft>
                <a:spcPts val="400"/>
              </a:spcAft>
              <a:buClr>
                <a:srgbClr val="E90051"/>
              </a:buClr>
            </a:pPr>
            <a:r>
              <a:rPr lang="en-US" sz="2000" b="1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Physiatry</a:t>
            </a:r>
            <a:r>
              <a:rPr lang="en-US" sz="20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/rehabilitation physician consultation during acute hospitalization for patients with stroke rehabilitation needs, evaluation, and management planning</a:t>
            </a:r>
          </a:p>
          <a:p>
            <a:pPr marL="118872" marR="0" lvl="0">
              <a:spcBef>
                <a:spcPts val="900"/>
              </a:spcBef>
              <a:spcAft>
                <a:spcPts val="0"/>
              </a:spcAft>
              <a:buClr>
                <a:srgbClr val="E90051"/>
              </a:buClr>
            </a:pPr>
            <a:r>
              <a:rPr lang="en-US" sz="2000" b="1" dirty="0">
                <a:solidFill>
                  <a:srgbClr val="E9005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Key Point:</a:t>
            </a:r>
          </a:p>
          <a:p>
            <a:pPr marL="118872" marR="0" lvl="0">
              <a:spcBef>
                <a:spcPts val="900"/>
              </a:spcBef>
              <a:spcAft>
                <a:spcPts val="0"/>
              </a:spcAft>
              <a:buClr>
                <a:srgbClr val="E90051"/>
              </a:buClr>
            </a:pPr>
            <a:r>
              <a:rPr lang="en-US" sz="2000" b="1" dirty="0">
                <a:solidFill>
                  <a:srgbClr val="E9005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Provide recommendations regarding medical/rehabilitation needs for appropriate transition to specific level of post-acute care </a:t>
            </a:r>
            <a:r>
              <a:rPr lang="en-US" sz="2000" b="1" u="sng" dirty="0">
                <a:solidFill>
                  <a:srgbClr val="E9005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and</a:t>
            </a:r>
            <a:r>
              <a:rPr lang="en-US" sz="2000" b="1" dirty="0">
                <a:solidFill>
                  <a:srgbClr val="E9005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specific follow up with </a:t>
            </a:r>
            <a:r>
              <a:rPr lang="en-US" sz="2000" b="1" dirty="0" err="1">
                <a:solidFill>
                  <a:srgbClr val="E9005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physiatry</a:t>
            </a:r>
            <a:r>
              <a:rPr lang="en-US" sz="2000" b="1" dirty="0">
                <a:solidFill>
                  <a:srgbClr val="E9005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/rehabilitation physician for future stroke rehabilitation needs at all levels of post-acute care.  </a:t>
            </a:r>
          </a:p>
          <a:p>
            <a:pPr marL="125730" marR="0" lvl="0">
              <a:spcAft>
                <a:spcPts val="400"/>
              </a:spcAft>
              <a:buClr>
                <a:srgbClr val="E90051"/>
              </a:buClr>
            </a:pPr>
            <a:endParaRPr lang="en-US" sz="2000" b="1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290226"/>
            <a:ext cx="708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Transition to appropriate level of post-acute care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3073400" y="5879639"/>
            <a:ext cx="914400" cy="520700"/>
          </a:xfrm>
          <a:prstGeom prst="downArrow">
            <a:avLst/>
          </a:prstGeom>
          <a:gradFill flip="none" rotWithShape="1">
            <a:gsLst>
              <a:gs pos="0">
                <a:srgbClr val="E90051"/>
              </a:gs>
              <a:gs pos="100000">
                <a:srgbClr val="800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9005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2967" y="655884"/>
            <a:ext cx="6469185" cy="965074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540"/>
              </a:lnSpc>
            </a:pPr>
            <a:r>
              <a:rPr lang="en-US" sz="3200" b="1" dirty="0">
                <a:solidFill>
                  <a:srgbClr val="E90051"/>
                </a:solidFill>
              </a:rPr>
              <a:t>Acute Hospitalization</a:t>
            </a:r>
          </a:p>
          <a:p>
            <a:pPr indent="54864" algn="l">
              <a:lnSpc>
                <a:spcPts val="3540"/>
              </a:lnSpc>
              <a:spcBef>
                <a:spcPts val="400"/>
              </a:spcBef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52" y="5065"/>
            <a:ext cx="2060448" cy="684787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4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3541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sp>
        <p:nvSpPr>
          <p:cNvPr id="6" name="Process 5"/>
          <p:cNvSpPr/>
          <p:nvPr/>
        </p:nvSpPr>
        <p:spPr>
          <a:xfrm>
            <a:off x="386647" y="1706222"/>
            <a:ext cx="6172199" cy="378884"/>
          </a:xfrm>
          <a:prstGeom prst="flowChartProcess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/>
          <a:lstStyle/>
          <a:p>
            <a:pPr marL="125730" marR="0" lvl="0">
              <a:spcAft>
                <a:spcPts val="400"/>
              </a:spcAft>
              <a:buClr>
                <a:srgbClr val="E90051"/>
              </a:buClr>
            </a:pPr>
            <a:r>
              <a:rPr lang="en-US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Physiatry/rehabilitation physician consultation during acute hospitalization for patients with stroke rehabilitation needs, evaluation, and management planning: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6590" y="2159238"/>
            <a:ext cx="3105150" cy="276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Mobility and self care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Bowel and bladder function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Skin integrity assessment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Family/Caregiver status, education</a:t>
            </a:r>
            <a:b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and training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Depression screen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Durable medical equipment/orthotic needs, as indicated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ongoing medical treatments and effects on post acute care needs</a:t>
            </a:r>
          </a:p>
          <a:p>
            <a:pPr marL="192024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Assessment of post-acute rehabilitation funding benefits, including social services consultation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9279" y="4971895"/>
            <a:ext cx="6381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marR="0" lvl="0">
              <a:spcBef>
                <a:spcPts val="900"/>
              </a:spcBef>
              <a:spcAft>
                <a:spcPts val="0"/>
              </a:spcAft>
              <a:buClr>
                <a:srgbClr val="E90051"/>
              </a:buClr>
            </a:pPr>
            <a:r>
              <a:rPr lang="en-US" sz="12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Provide recommendations regarding medical/rehabilitation needs for appropriate transition to specific level of post-acute care </a:t>
            </a:r>
            <a:r>
              <a:rPr lang="en-US" sz="1200" b="1" u="sng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and</a:t>
            </a:r>
            <a:r>
              <a:rPr lang="en-US" sz="12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specific follow up with physiatry/rehabilitation physician for future stroke rehabilitation needs at all levels of post-acute care.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903" y="2159238"/>
            <a:ext cx="2658532" cy="259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marR="0" lvl="1" indent="-137160">
              <a:spcBef>
                <a:spcPts val="0"/>
              </a:spcBef>
              <a:spcAft>
                <a:spcPts val="1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NIHSS review</a:t>
            </a:r>
          </a:p>
          <a:p>
            <a:pPr marL="274320" marR="0" lvl="2" indent="-109728">
              <a:spcBef>
                <a:spcPts val="0"/>
              </a:spcBef>
              <a:buFont typeface="Lucida Grande"/>
              <a:buChar char="–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Categorize </a:t>
            </a:r>
            <a:r>
              <a:rPr lang="en-US" sz="1200" dirty="0">
                <a:ea typeface="MS Mincho" panose="02020609040205080304" pitchFamily="49" charset="-128"/>
                <a:cs typeface="Times New Roman" panose="02020603050405020304" pitchFamily="18" charset="0"/>
              </a:rPr>
              <a:t>recovery estimation:</a:t>
            </a:r>
          </a:p>
          <a:p>
            <a:pPr marL="411480" marR="0" lvl="3" indent="-109728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&lt; 7: anticipate good recovery</a:t>
            </a:r>
          </a:p>
          <a:p>
            <a:pPr marL="411480" marR="0" lvl="3" indent="-109728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7-16: variable recovery</a:t>
            </a:r>
          </a:p>
          <a:p>
            <a:pPr marL="411480" marR="0" lvl="3" indent="-109728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&gt; 16: anticipate poor recovery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Stroke recurrence risk factors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Secondary stroke prophylaxis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Medical comorbidities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DVT prophylaxis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Cognition and communication status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Dysphagia assessment</a:t>
            </a:r>
          </a:p>
          <a:p>
            <a:pPr marL="18288" marR="0" lvl="1" indent="-137160">
              <a:spcBef>
                <a:spcPts val="0"/>
              </a:spcBef>
              <a:spcAft>
                <a:spcPts val="300"/>
              </a:spcAft>
              <a:buClr>
                <a:srgbClr val="E90051"/>
              </a:buClr>
              <a:buFont typeface="Wingdings" charset="2"/>
              <a:buChar char="§"/>
            </a:pPr>
            <a:r>
              <a:rPr lang="en-US" sz="12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Nutrition assessment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775486"/>
            <a:ext cx="708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Transition to appropriate level of post-acute care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3073400" y="6200775"/>
            <a:ext cx="914400" cy="520700"/>
          </a:xfrm>
          <a:prstGeom prst="downArrow">
            <a:avLst/>
          </a:prstGeom>
          <a:gradFill flip="none" rotWithShape="1">
            <a:gsLst>
              <a:gs pos="0">
                <a:srgbClr val="E90051"/>
              </a:gs>
              <a:gs pos="100000">
                <a:srgbClr val="800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9005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168" y="653711"/>
            <a:ext cx="6469185" cy="957581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540"/>
              </a:lnSpc>
            </a:pPr>
            <a:r>
              <a:rPr lang="en-US" sz="3200" b="1" dirty="0">
                <a:solidFill>
                  <a:srgbClr val="E90051"/>
                </a:solidFill>
              </a:rPr>
              <a:t>Acute Hospitalization</a:t>
            </a:r>
          </a:p>
          <a:p>
            <a:pPr indent="54864" algn="l">
              <a:lnSpc>
                <a:spcPts val="354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Detail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52" y="5065"/>
            <a:ext cx="2060448" cy="684787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5</a:t>
            </a:fld>
            <a:endParaRPr lang="en-US" sz="1100" dirty="0"/>
          </a:p>
        </p:txBody>
      </p:sp>
      <p:pic>
        <p:nvPicPr>
          <p:cNvPr id="16" name="Picture 15" descr="printer ic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19" y="6204557"/>
            <a:ext cx="366289" cy="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2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68" cy="685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33333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5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pic>
        <p:nvPicPr>
          <p:cNvPr id="6" name="Picture 5" descr="aapm&amp;r_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5" y="126999"/>
            <a:ext cx="1286256" cy="19812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6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863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1966" cy="6856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8" y="690882"/>
            <a:ext cx="5137966" cy="43715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280"/>
              </a:lnSpc>
            </a:pPr>
            <a:r>
              <a:rPr lang="en-US" sz="3200" b="1" dirty="0">
                <a:solidFill>
                  <a:srgbClr val="2768C3"/>
                </a:solidFill>
              </a:rPr>
              <a:t>Post-Acute Facility Based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33333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5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pic>
        <p:nvPicPr>
          <p:cNvPr id="7" name="Picture 6" descr="aapm&amp;r_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5" y="126999"/>
            <a:ext cx="1286256" cy="198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266" y="1579781"/>
            <a:ext cx="3922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 indent="-27432"/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Cambria"/>
              </a:rPr>
              <a:t>The patient with stroke rehabilitation needs will benefit from </a:t>
            </a: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Cambria"/>
              </a:rPr>
              <a:t>physiatry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Cambria"/>
              </a:rPr>
              <a:t>/rehabilitation physician evaluation and management in the following post acute care settings: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7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514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46480" y="1659464"/>
            <a:ext cx="5008879" cy="38692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Criteria regarding:</a:t>
            </a:r>
          </a:p>
          <a:p>
            <a:pPr marL="320040" lvl="1" indent="-228600">
              <a:buClr>
                <a:srgbClr val="2768C3"/>
              </a:buClr>
              <a:buSzPct val="95000"/>
              <a:buFont typeface="Wingdings" charset="2"/>
              <a:buChar char="§"/>
            </a:pPr>
            <a:r>
              <a:rPr lang="en-US" sz="2600" dirty="0"/>
              <a:t>Eligibility</a:t>
            </a:r>
          </a:p>
          <a:p>
            <a:pPr marL="320040" lvl="1" indent="-228600">
              <a:spcAft>
                <a:spcPts val="200"/>
              </a:spcAft>
              <a:buClr>
                <a:srgbClr val="2768C3"/>
              </a:buClr>
              <a:buSzPct val="95000"/>
              <a:buFont typeface="Wingdings" charset="2"/>
              <a:buChar char="§"/>
            </a:pPr>
            <a:r>
              <a:rPr lang="en-US" sz="2600" dirty="0"/>
              <a:t>Intensity of services</a:t>
            </a:r>
          </a:p>
          <a:p>
            <a:pPr marL="649224" lvl="1">
              <a:spcBef>
                <a:spcPts val="72"/>
              </a:spcBef>
            </a:pPr>
            <a:r>
              <a:rPr lang="en-US" sz="2300" dirty="0"/>
              <a:t>Specialty programs</a:t>
            </a:r>
          </a:p>
          <a:p>
            <a:pPr marL="649224" lvl="1">
              <a:spcBef>
                <a:spcPts val="72"/>
              </a:spcBef>
            </a:pPr>
            <a:r>
              <a:rPr lang="en-US" sz="2300" dirty="0"/>
              <a:t>Therapy</a:t>
            </a:r>
          </a:p>
          <a:p>
            <a:pPr marL="649224" lvl="1">
              <a:spcBef>
                <a:spcPts val="72"/>
              </a:spcBef>
            </a:pPr>
            <a:r>
              <a:rPr lang="en-US" sz="2300" dirty="0"/>
              <a:t>Physician oversight</a:t>
            </a:r>
          </a:p>
          <a:p>
            <a:pPr marL="649224" lvl="1">
              <a:spcBef>
                <a:spcPts val="72"/>
              </a:spcBef>
            </a:pPr>
            <a:r>
              <a:rPr lang="en-US" sz="2300" dirty="0"/>
              <a:t>Nursing services</a:t>
            </a:r>
          </a:p>
          <a:p>
            <a:pPr marL="649224" lvl="1">
              <a:spcBef>
                <a:spcPts val="72"/>
              </a:spcBef>
            </a:pPr>
            <a:r>
              <a:rPr lang="en-US" sz="2300" dirty="0"/>
              <a:t>Social services/case management</a:t>
            </a:r>
          </a:p>
          <a:p>
            <a:pPr marL="649224" lvl="1">
              <a:spcBef>
                <a:spcPts val="72"/>
              </a:spcBef>
            </a:pPr>
            <a:r>
              <a:rPr lang="en-US" sz="2300" dirty="0"/>
              <a:t>Psychology</a:t>
            </a:r>
          </a:p>
          <a:p>
            <a:pPr marL="320040" lvl="1" indent="-228600">
              <a:spcBef>
                <a:spcPts val="1100"/>
              </a:spcBef>
              <a:buClr>
                <a:srgbClr val="2768C3"/>
              </a:buClr>
              <a:buSzPct val="95000"/>
              <a:buFont typeface="Wingdings" charset="2"/>
              <a:buChar char="§"/>
            </a:pPr>
            <a:r>
              <a:rPr lang="en-US" sz="2600" dirty="0"/>
              <a:t>Length of stay</a:t>
            </a:r>
          </a:p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2967" y="894082"/>
            <a:ext cx="6469185" cy="581851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>
              <a:lnSpc>
                <a:spcPts val="3280"/>
              </a:lnSpc>
            </a:pPr>
            <a:r>
              <a:rPr lang="en-US" sz="3200" b="1" dirty="0">
                <a:solidFill>
                  <a:srgbClr val="2768C3"/>
                </a:solidFill>
              </a:rPr>
              <a:t>Post-Acute Facility Based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1648"/>
            <a:ext cx="2056486" cy="6834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40880" cy="457200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1168" y="6356350"/>
            <a:ext cx="440267" cy="365125"/>
          </a:xfrm>
        </p:spPr>
        <p:txBody>
          <a:bodyPr/>
          <a:lstStyle>
            <a:lvl1pPr algn="l">
              <a:defRPr b="0"/>
            </a:lvl1pPr>
          </a:lstStyle>
          <a:p>
            <a:fld id="{17972B3C-40D6-7740-B0F0-4383AED55BED}" type="slidenum">
              <a:rPr lang="en-US" sz="1100" smtClean="0"/>
              <a:pPr/>
              <a:t>8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3935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4270" y="1753379"/>
            <a:ext cx="5515708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2">
              <a:spcAft>
                <a:spcPts val="600"/>
              </a:spcAft>
            </a:pPr>
            <a:r>
              <a:rPr lang="en-US" sz="1700" b="1" dirty="0">
                <a:solidFill>
                  <a:srgbClr val="2768C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Level of care—patient criteria:</a:t>
            </a:r>
            <a:endParaRPr lang="en-US" sz="1700" dirty="0">
              <a:solidFill>
                <a:prstClr val="black"/>
              </a:solidFill>
            </a:endParaRPr>
          </a:p>
          <a:p>
            <a:pPr marL="329184" lvl="2" indent="-18288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Preferred level with favorable prognosis and goal of discharge to community</a:t>
            </a:r>
          </a:p>
          <a:p>
            <a:pPr marL="329184" lvl="2" indent="-18288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>
                <a:ea typeface="MS Mincho" panose="02020609040205080304" pitchFamily="49" charset="-128"/>
                <a:cs typeface="Times New Roman" panose="02020603050405020304" pitchFamily="18" charset="0"/>
              </a:rPr>
              <a:t>Coordinated, interdisciplinary rehabilitation team specializing in stroke rehabilitation, including: physiatrist/rehabilitation specialist; physical, occupational, speech, and recreational therapy; rehabilitation psychology; rehabilitation nursing; dietician; case manager; as indicated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14" y="1"/>
            <a:ext cx="2056485" cy="68579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967" y="666046"/>
            <a:ext cx="6469185" cy="870373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4864" algn="l"/>
            <a:r>
              <a:rPr lang="en-US" sz="3000" b="1" dirty="0">
                <a:solidFill>
                  <a:srgbClr val="2768C3"/>
                </a:solidFill>
              </a:rPr>
              <a:t>Inpatient Rehabilitation Facility (IRF)</a:t>
            </a:r>
          </a:p>
          <a:p>
            <a:pPr indent="54864" algn="l">
              <a:spcBef>
                <a:spcPts val="600"/>
              </a:spcBef>
            </a:pPr>
            <a:r>
              <a:rPr lang="en-US" sz="2500" b="1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695"/>
            <a:ext cx="7040880" cy="427809"/>
          </a:xfrm>
          <a:prstGeom prst="rect">
            <a:avLst/>
          </a:prstGeom>
          <a:solidFill>
            <a:srgbClr val="4F4F4F"/>
          </a:solidFill>
        </p:spPr>
        <p:txBody>
          <a:bodyPr wrap="square" lIns="274320" tIns="91440" rIns="274320" bIns="118872" rtlCol="0" anchor="ctr" anchorCtr="0">
            <a:spAutoFit/>
          </a:bodyPr>
          <a:lstStyle/>
          <a:p>
            <a:r>
              <a:rPr lang="en-US" sz="1400" b="1" spc="80" dirty="0">
                <a:solidFill>
                  <a:schemeClr val="bg1">
                    <a:lumMod val="75000"/>
                  </a:schemeClr>
                </a:solidFill>
              </a:rPr>
              <a:t>Management of Stroke Rehabilitation—Post-Acute Facility Based</a:t>
            </a:r>
          </a:p>
        </p:txBody>
      </p:sp>
    </p:spTree>
    <p:extLst>
      <p:ext uri="{BB962C8B-B14F-4D97-AF65-F5344CB8AC3E}">
        <p14:creationId xmlns:p14="http://schemas.microsoft.com/office/powerpoint/2010/main" val="951193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3886</Words>
  <Application>Microsoft Office PowerPoint</Application>
  <PresentationFormat>On-screen Show (4:3)</PresentationFormat>
  <Paragraphs>534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Lucida Grande</vt:lpstr>
      <vt:lpstr>MS Mincho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Special Thanks </vt:lpstr>
      <vt:lpstr>References</vt:lpstr>
    </vt:vector>
  </TitlesOfParts>
  <Company>University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Burris</dc:creator>
  <cp:lastModifiedBy>Shannon Page</cp:lastModifiedBy>
  <cp:revision>357</cp:revision>
  <cp:lastPrinted>2017-04-30T14:02:20Z</cp:lastPrinted>
  <dcterms:created xsi:type="dcterms:W3CDTF">2015-07-08T18:28:18Z</dcterms:created>
  <dcterms:modified xsi:type="dcterms:W3CDTF">2017-05-15T20:20:57Z</dcterms:modified>
</cp:coreProperties>
</file>