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09" r:id="rId5"/>
    <p:sldId id="307" r:id="rId6"/>
    <p:sldId id="311" r:id="rId7"/>
    <p:sldId id="312" r:id="rId8"/>
    <p:sldId id="30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A98F2C-D6A2-6E44-BA2D-2C4F3D1FD6F3}">
          <p14:sldIdLst>
            <p14:sldId id="309"/>
            <p14:sldId id="307"/>
            <p14:sldId id="311"/>
            <p14:sldId id="312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000"/>
    <a:srgbClr val="079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4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2701D9-23E6-D644-9631-19BD8BBCC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13D10A-A1E9-CD4A-BBFD-8D3351960A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AABF0-D288-5740-843A-D9E267A5216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D60FA-2DA6-2940-9895-EEF184B6D5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706AE-F638-A147-B569-82BF5B2896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77825-0169-0F40-911E-A04AEA816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2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CF7D-89EA-004D-85C1-701564458EA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1508F-37D1-F440-BC36-7EDBD4476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4877-6037-3849-83AC-E9F76D88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882403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8D858-7201-DD48-92F2-01B17610F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8737F6E-3D4F-BD44-A672-3C9289B60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068" y="62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0676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7F7E-03D5-CA47-BC30-50764A51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FE2F1-C083-5144-9271-5C32ECC10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F86CA65-50B0-5749-8AAE-42D3D4431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068" y="62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8717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7F7E-03D5-CA47-BC30-50764A51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578EF2-9184-7F44-8BC6-6E901CFCD75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6061" y="2358201"/>
            <a:ext cx="3852863" cy="828675"/>
            <a:chOff x="1775380" y="2346151"/>
            <a:chExt cx="3852421" cy="828655"/>
          </a:xfrm>
        </p:grpSpPr>
        <p:sp>
          <p:nvSpPr>
            <p:cNvPr id="6" name="Rectangle 75">
              <a:extLst>
                <a:ext uri="{FF2B5EF4-FFF2-40B4-BE49-F238E27FC236}">
                  <a16:creationId xmlns:a16="http://schemas.microsoft.com/office/drawing/2014/main" id="{7FEE1D6A-2A31-824B-B8CD-AAEA7FED8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380" y="2557649"/>
              <a:ext cx="3852421" cy="617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Hashtag fashion axe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fingerstache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, everyday carry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shoreditch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pinterest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umami authentic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brooklyn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YOLO .</a:t>
              </a:r>
            </a:p>
          </p:txBody>
        </p:sp>
        <p:sp>
          <p:nvSpPr>
            <p:cNvPr id="8" name="TextBox 76">
              <a:extLst>
                <a:ext uri="{FF2B5EF4-FFF2-40B4-BE49-F238E27FC236}">
                  <a16:creationId xmlns:a16="http://schemas.microsoft.com/office/drawing/2014/main" id="{DB36A48E-5FAB-8749-AD78-2994A820D4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380" y="2346151"/>
              <a:ext cx="13179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chemeClr val="tx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9:00AM – 10:00AM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6AB8E87-F263-D741-8226-490856C1261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36311" y="2366987"/>
            <a:ext cx="414338" cy="414337"/>
            <a:chOff x="1234912" y="2347275"/>
            <a:chExt cx="414779" cy="41477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7F9CC9-E912-D04E-AAFB-08981CC1AD86}"/>
                </a:ext>
              </a:extLst>
            </p:cNvPr>
            <p:cNvSpPr/>
            <p:nvPr/>
          </p:nvSpPr>
          <p:spPr>
            <a:xfrm>
              <a:off x="1234912" y="2347275"/>
              <a:ext cx="414779" cy="4147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Shape 2540">
              <a:extLst>
                <a:ext uri="{FF2B5EF4-FFF2-40B4-BE49-F238E27FC236}">
                  <a16:creationId xmlns:a16="http://schemas.microsoft.com/office/drawing/2014/main" id="{9A80A296-A1C3-D244-8000-C117AE99B772}"/>
                </a:ext>
              </a:extLst>
            </p:cNvPr>
            <p:cNvSpPr/>
            <p:nvPr/>
          </p:nvSpPr>
          <p:spPr>
            <a:xfrm>
              <a:off x="1350923" y="2463286"/>
              <a:ext cx="182756" cy="18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charset="0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8E0691-0999-1F44-BE29-D0EC06CEF48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6061" y="3640736"/>
            <a:ext cx="3852863" cy="828675"/>
            <a:chOff x="1775380" y="2346151"/>
            <a:chExt cx="3852421" cy="828655"/>
          </a:xfrm>
        </p:grpSpPr>
        <p:sp>
          <p:nvSpPr>
            <p:cNvPr id="13" name="Rectangle 75">
              <a:extLst>
                <a:ext uri="{FF2B5EF4-FFF2-40B4-BE49-F238E27FC236}">
                  <a16:creationId xmlns:a16="http://schemas.microsoft.com/office/drawing/2014/main" id="{CA218715-3EC0-684B-9540-3FE020A92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380" y="2557649"/>
              <a:ext cx="3852421" cy="617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Hashtag fashion axe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fingerstache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, everyday carry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shoreditch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pinterest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umami authentic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brooklyn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YOLO .</a:t>
              </a:r>
            </a:p>
          </p:txBody>
        </p:sp>
        <p:sp>
          <p:nvSpPr>
            <p:cNvPr id="14" name="TextBox 76">
              <a:extLst>
                <a:ext uri="{FF2B5EF4-FFF2-40B4-BE49-F238E27FC236}">
                  <a16:creationId xmlns:a16="http://schemas.microsoft.com/office/drawing/2014/main" id="{67539EB7-CC8A-5946-BA10-461D4A461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380" y="2346151"/>
              <a:ext cx="13179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chemeClr val="tx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9:00AM – 10:00AM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BE73A4-9B87-C640-844E-177C1FBD58B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36311" y="3649522"/>
            <a:ext cx="414338" cy="414337"/>
            <a:chOff x="1234912" y="2347275"/>
            <a:chExt cx="414779" cy="41477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E4333A0-C2B2-F44E-9952-913982F6DBC1}"/>
                </a:ext>
              </a:extLst>
            </p:cNvPr>
            <p:cNvSpPr/>
            <p:nvPr/>
          </p:nvSpPr>
          <p:spPr>
            <a:xfrm>
              <a:off x="1234912" y="2347275"/>
              <a:ext cx="414779" cy="4147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Shape 2540">
              <a:extLst>
                <a:ext uri="{FF2B5EF4-FFF2-40B4-BE49-F238E27FC236}">
                  <a16:creationId xmlns:a16="http://schemas.microsoft.com/office/drawing/2014/main" id="{5BE9F278-9BB6-BB4F-9F5E-C2F74D416885}"/>
                </a:ext>
              </a:extLst>
            </p:cNvPr>
            <p:cNvSpPr/>
            <p:nvPr/>
          </p:nvSpPr>
          <p:spPr>
            <a:xfrm>
              <a:off x="1350923" y="2463286"/>
              <a:ext cx="182756" cy="18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charset="0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4E5BA7-A20C-9248-BD34-24D4A422460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216196" y="2358201"/>
            <a:ext cx="3852863" cy="828675"/>
            <a:chOff x="1775380" y="2346151"/>
            <a:chExt cx="3852421" cy="828655"/>
          </a:xfrm>
        </p:grpSpPr>
        <p:sp>
          <p:nvSpPr>
            <p:cNvPr id="19" name="Rectangle 75">
              <a:extLst>
                <a:ext uri="{FF2B5EF4-FFF2-40B4-BE49-F238E27FC236}">
                  <a16:creationId xmlns:a16="http://schemas.microsoft.com/office/drawing/2014/main" id="{790B4716-5FBA-E145-9D04-DEB88108D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380" y="2557649"/>
              <a:ext cx="3852421" cy="617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Hashtag fashion axe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fingerstache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, everyday carry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shoreditch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pinterest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umami authentic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brooklyn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YOLO .</a:t>
              </a:r>
            </a:p>
          </p:txBody>
        </p:sp>
        <p:sp>
          <p:nvSpPr>
            <p:cNvPr id="20" name="TextBox 76">
              <a:extLst>
                <a:ext uri="{FF2B5EF4-FFF2-40B4-BE49-F238E27FC236}">
                  <a16:creationId xmlns:a16="http://schemas.microsoft.com/office/drawing/2014/main" id="{DE6B162F-416A-9646-984F-D4A1F45A1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380" y="2346151"/>
              <a:ext cx="13179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chemeClr val="tx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9:00AM – 10:00AM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CD1EAB-6E74-A44A-BC29-0547B90EF95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676446" y="2366987"/>
            <a:ext cx="414338" cy="414337"/>
            <a:chOff x="1234912" y="2347275"/>
            <a:chExt cx="414779" cy="41477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966291F-E7CA-6649-B930-FE5733EA73DD}"/>
                </a:ext>
              </a:extLst>
            </p:cNvPr>
            <p:cNvSpPr/>
            <p:nvPr/>
          </p:nvSpPr>
          <p:spPr>
            <a:xfrm>
              <a:off x="1234912" y="2347275"/>
              <a:ext cx="414779" cy="4147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Shape 2540">
              <a:extLst>
                <a:ext uri="{FF2B5EF4-FFF2-40B4-BE49-F238E27FC236}">
                  <a16:creationId xmlns:a16="http://schemas.microsoft.com/office/drawing/2014/main" id="{04DD02E8-13D9-2C42-9DAA-FCA7F18F7700}"/>
                </a:ext>
              </a:extLst>
            </p:cNvPr>
            <p:cNvSpPr/>
            <p:nvPr/>
          </p:nvSpPr>
          <p:spPr>
            <a:xfrm>
              <a:off x="1350923" y="2463286"/>
              <a:ext cx="182756" cy="18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charset="0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DF3B0A-BBF8-154B-A944-DA250936A59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216196" y="3640736"/>
            <a:ext cx="3852863" cy="828675"/>
            <a:chOff x="1775380" y="2346151"/>
            <a:chExt cx="3852421" cy="828655"/>
          </a:xfrm>
        </p:grpSpPr>
        <p:sp>
          <p:nvSpPr>
            <p:cNvPr id="25" name="Rectangle 75">
              <a:extLst>
                <a:ext uri="{FF2B5EF4-FFF2-40B4-BE49-F238E27FC236}">
                  <a16:creationId xmlns:a16="http://schemas.microsoft.com/office/drawing/2014/main" id="{E07B7709-0F86-064D-BB5A-450864E9B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380" y="2557649"/>
              <a:ext cx="3852421" cy="617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Hashtag fashion axe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fingerstache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, everyday carry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shoreditch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pinterest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umami authentic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brooklyn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YOLO .</a:t>
              </a:r>
            </a:p>
          </p:txBody>
        </p:sp>
        <p:sp>
          <p:nvSpPr>
            <p:cNvPr id="26" name="TextBox 76">
              <a:extLst>
                <a:ext uri="{FF2B5EF4-FFF2-40B4-BE49-F238E27FC236}">
                  <a16:creationId xmlns:a16="http://schemas.microsoft.com/office/drawing/2014/main" id="{891E8389-D6C4-0346-B714-6373E901A7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380" y="2346151"/>
              <a:ext cx="13179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chemeClr val="tx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9:00AM – 10:00AM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158A5F6-1D73-904D-BA18-7E1ED2E499B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676446" y="3649522"/>
            <a:ext cx="414338" cy="414337"/>
            <a:chOff x="1234912" y="2347275"/>
            <a:chExt cx="414779" cy="41477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2318BA6-9185-7F41-9AC3-CA04731DF6B7}"/>
                </a:ext>
              </a:extLst>
            </p:cNvPr>
            <p:cNvSpPr/>
            <p:nvPr/>
          </p:nvSpPr>
          <p:spPr>
            <a:xfrm>
              <a:off x="1234912" y="2347275"/>
              <a:ext cx="414779" cy="4147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Shape 2540">
              <a:extLst>
                <a:ext uri="{FF2B5EF4-FFF2-40B4-BE49-F238E27FC236}">
                  <a16:creationId xmlns:a16="http://schemas.microsoft.com/office/drawing/2014/main" id="{67E5CCDA-986B-9F4A-85C8-6573F24D476D}"/>
                </a:ext>
              </a:extLst>
            </p:cNvPr>
            <p:cNvSpPr/>
            <p:nvPr/>
          </p:nvSpPr>
          <p:spPr>
            <a:xfrm>
              <a:off x="1350923" y="2463286"/>
              <a:ext cx="182756" cy="18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charset="0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B195A696-02CB-6640-A1D6-9FC85B863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068" y="62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8345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E366B-061B-BC44-9BCD-EC017D69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16760-40CF-BC43-95CF-18E02F29F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77985-76CD-C245-AE9B-933B36596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559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2E03-EB01-0348-B57D-059EF3D3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5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7F0F8-63D2-2446-915B-727220193B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6656" y="1681163"/>
            <a:ext cx="5157787" cy="823912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C7DE4-6E0B-C54B-9294-3AA5FB65C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656" y="2825708"/>
            <a:ext cx="5157787" cy="3684588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45F2F-CBD8-A440-A0AC-5E0B6E96F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08"/>
            <a:ext cx="5183188" cy="36845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D528D29-052D-EE40-B239-6C663404BF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068" y="62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072440-6DFA-5545-A73A-BF59E512C34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148059" y="1681163"/>
            <a:ext cx="5157787" cy="823912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61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9A436A-E89B-BC47-BCCA-164DBC5C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068" y="62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B03FB7-D6EB-D34B-B23C-7C82AE28BF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164" y="1048544"/>
            <a:ext cx="5459413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2BA59393-43E0-594A-B740-BACC8D16DB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93496" y="1207695"/>
            <a:ext cx="5068888" cy="2870200"/>
          </a:xfrm>
        </p:spPr>
      </p:sp>
    </p:spTree>
    <p:extLst>
      <p:ext uri="{BB962C8B-B14F-4D97-AF65-F5344CB8AC3E}">
        <p14:creationId xmlns:p14="http://schemas.microsoft.com/office/powerpoint/2010/main" val="46618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9A436A-E89B-BC47-BCCA-164DBC5C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068" y="62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B03FB7-D6EB-D34B-B23C-7C82AE28BF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8" y="373197"/>
            <a:ext cx="6152322" cy="536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2BA59393-43E0-594A-B740-BACC8D16DB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598" y="662400"/>
            <a:ext cx="5712232" cy="3234486"/>
          </a:xfrm>
        </p:spPr>
      </p:sp>
    </p:spTree>
    <p:extLst>
      <p:ext uri="{BB962C8B-B14F-4D97-AF65-F5344CB8AC3E}">
        <p14:creationId xmlns:p14="http://schemas.microsoft.com/office/powerpoint/2010/main" val="16939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1D282-FEB2-E24A-A83E-00473187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6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9EA8F-6472-CB48-82EB-EF69814AC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06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4051F-FE81-8F49-BAAF-696E1492EA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068" y="5811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98713A58-E4F6-0043-87BC-D8160A66042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37072" y="4955060"/>
            <a:ext cx="12257901" cy="191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3" r:id="rId5"/>
    <p:sldLayoutId id="2147483657" r:id="rId6"/>
    <p:sldLayoutId id="21474836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DA49F9-94E7-CEB9-C1A1-3D5BF5421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508" y="135136"/>
            <a:ext cx="8734606" cy="48003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D69896-6452-0940-BD8B-FA3326683C5A}"/>
              </a:ext>
            </a:extLst>
          </p:cNvPr>
          <p:cNvSpPr txBox="1"/>
          <p:nvPr/>
        </p:nvSpPr>
        <p:spPr>
          <a:xfrm>
            <a:off x="3466306" y="5169194"/>
            <a:ext cx="50786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President’s Reception</a:t>
            </a:r>
          </a:p>
          <a:p>
            <a:pPr algn="ctr"/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Friday, October 21, 2022</a:t>
            </a:r>
          </a:p>
        </p:txBody>
      </p:sp>
    </p:spTree>
    <p:extLst>
      <p:ext uri="{BB962C8B-B14F-4D97-AF65-F5344CB8AC3E}">
        <p14:creationId xmlns:p14="http://schemas.microsoft.com/office/powerpoint/2010/main" val="284514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73B9CB9-311F-2109-E112-3E2EF8071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2" r="10005" b="-2"/>
          <a:stretch/>
        </p:blipFill>
        <p:spPr>
          <a:xfrm>
            <a:off x="5602309" y="283769"/>
            <a:ext cx="5434286" cy="48617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18816E-2ED5-9BB9-1183-0BF6DD830816}"/>
              </a:ext>
            </a:extLst>
          </p:cNvPr>
          <p:cNvSpPr txBox="1"/>
          <p:nvPr/>
        </p:nvSpPr>
        <p:spPr>
          <a:xfrm>
            <a:off x="755255" y="638107"/>
            <a:ext cx="3362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Power Plant Live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B0CC3E1-FD29-7B14-026B-288F3778CB85}"/>
              </a:ext>
            </a:extLst>
          </p:cNvPr>
          <p:cNvSpPr/>
          <p:nvPr/>
        </p:nvSpPr>
        <p:spPr>
          <a:xfrm>
            <a:off x="333183" y="1383283"/>
            <a:ext cx="4346462" cy="4293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/>
              <a:t>FEATURES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Multiple unique venues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Canopied roof over the Plaza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Stage for LIVE music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Multiple TV screens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Anticipated attendance between 500 and 750 people</a:t>
            </a:r>
          </a:p>
          <a:p>
            <a:endParaRPr lang="en-US" sz="20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6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901A1-A1EC-B1D6-ADAC-D7E402742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5079" y="673638"/>
            <a:ext cx="4173782" cy="60034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Stage Sponsorship Includes:</a:t>
            </a:r>
            <a:b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</a:br>
            <a:b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</a:b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- </a:t>
            </a: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8’ x 4’ Banner overlooking stage</a:t>
            </a:r>
            <a:b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</a:b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- 5 table decals inside the venue</a:t>
            </a:r>
            <a:b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</a:b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- Logo and recognition on screens within the venue</a:t>
            </a:r>
            <a:b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</a:b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- Meter Board thanking the sponsors with your logo</a:t>
            </a:r>
            <a:b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</a:b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- Recognition in Mobile App and wherever the President’s Reception is included</a:t>
            </a:r>
            <a:b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</a:br>
            <a:b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</a:br>
            <a:b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</a:b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Two opportunities available</a:t>
            </a:r>
            <a:b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</a:br>
            <a:b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</a:b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Sponsorship fee, each@ $15,000</a:t>
            </a:r>
          </a:p>
        </p:txBody>
      </p:sp>
      <p:pic>
        <p:nvPicPr>
          <p:cNvPr id="5" name="Content Placeholder 4" descr="A large building with tables and chairs&#10;&#10;Description automatically generated with low confidence">
            <a:extLst>
              <a:ext uri="{FF2B5EF4-FFF2-40B4-BE49-F238E27FC236}">
                <a16:creationId xmlns:a16="http://schemas.microsoft.com/office/drawing/2014/main" id="{8E03B978-27CA-CEDA-7298-E31A3EFE1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932" b="-1"/>
          <a:stretch/>
        </p:blipFill>
        <p:spPr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2AAE3F-71E6-F02A-4A56-23735282BFAE}"/>
              </a:ext>
            </a:extLst>
          </p:cNvPr>
          <p:cNvSpPr/>
          <p:nvPr/>
        </p:nvSpPr>
        <p:spPr>
          <a:xfrm rot="-120000">
            <a:off x="1723856" y="2650741"/>
            <a:ext cx="1795953" cy="644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20F47B-D653-AA06-392F-965473888380}"/>
              </a:ext>
            </a:extLst>
          </p:cNvPr>
          <p:cNvSpPr/>
          <p:nvPr/>
        </p:nvSpPr>
        <p:spPr>
          <a:xfrm rot="-120000">
            <a:off x="3915278" y="2540004"/>
            <a:ext cx="1795953" cy="644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38372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385048-1728-DBAE-2D42-0A1256068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2234" y="535932"/>
            <a:ext cx="2720346" cy="950170"/>
          </a:xfrm>
        </p:spPr>
        <p:txBody>
          <a:bodyPr anchor="b">
            <a:normAutofit fontScale="90000"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Entrance Sponsor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EEB9E-EED0-87A6-2616-068A60322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6980" y="1673134"/>
            <a:ext cx="2895600" cy="4049666"/>
          </a:xfrm>
        </p:spPr>
        <p:txBody>
          <a:bodyPr anchor="t"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Banner, 10’ x 5’ hanging at the entrance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j-cs"/>
              </a:rPr>
              <a:t>Logo and recognition on screens within the venue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j-cs"/>
              </a:rPr>
              <a:t>Meter Board thanking the sponsors with your logo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j-cs"/>
              </a:rPr>
              <a:t>Recognition in Mobile App and wherever the President’s Reception is included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j-cs"/>
            </a:endParaRPr>
          </a:p>
          <a:p>
            <a:pPr algn="l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j-cs"/>
              </a:rPr>
              <a:t>Sponsorship Fee: $15,000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69FFA-45F4-D25C-39A6-915B225A3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18"/>
          <a:stretch/>
        </p:blipFill>
        <p:spPr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C67025-7997-5750-A75E-DE0DB9E9EACA}"/>
              </a:ext>
            </a:extLst>
          </p:cNvPr>
          <p:cNvSpPr/>
          <p:nvPr/>
        </p:nvSpPr>
        <p:spPr>
          <a:xfrm rot="660000">
            <a:off x="2419159" y="1687835"/>
            <a:ext cx="3632746" cy="1167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Logo / Message</a:t>
            </a:r>
          </a:p>
        </p:txBody>
      </p:sp>
    </p:spTree>
    <p:extLst>
      <p:ext uri="{BB962C8B-B14F-4D97-AF65-F5344CB8AC3E}">
        <p14:creationId xmlns:p14="http://schemas.microsoft.com/office/powerpoint/2010/main" val="3120514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Questions, Please Contact Us At: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2C8DF923-BC08-4318-B62C-37B7F8C8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41" y="1825625"/>
            <a:ext cx="8634350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Lisa Koch:  Exhibits and Sponsorships</a:t>
            </a: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en-US" sz="2400" b="1" u="sng" dirty="0">
                <a:solidFill>
                  <a:srgbClr val="484848"/>
                </a:solidFill>
                <a:latin typeface="Arial"/>
                <a:cs typeface="Arial"/>
              </a:rPr>
              <a:t>lkoch@conventusmedia.com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(617) 285-2320</a:t>
            </a:r>
            <a:endParaRPr lang="en-US" dirty="0"/>
          </a:p>
          <a:p>
            <a:pPr marL="0" indent="0">
              <a:buNone/>
            </a:pPr>
            <a:endParaRPr lang="en-US" sz="2400" dirty="0">
              <a:solidFill>
                <a:srgbClr val="484848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Kathleen Noonan: Exhibits and Sponsorship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484848"/>
                </a:solidFill>
                <a:latin typeface="Arial"/>
                <a:cs typeface="Arial"/>
              </a:rPr>
              <a:t>knoonan@conventusmedia.com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84848"/>
                </a:solidFill>
                <a:latin typeface="Arial"/>
                <a:cs typeface="Arial"/>
              </a:rPr>
              <a:t>(781) 375-8584</a:t>
            </a:r>
            <a:endParaRPr lang="en-US" sz="2400" dirty="0">
              <a:solidFill>
                <a:srgbClr val="484848"/>
              </a:solidFill>
            </a:endParaRPr>
          </a:p>
          <a:p>
            <a:pPr marL="0" indent="0">
              <a:buNone/>
            </a:pPr>
            <a:endParaRPr lang="en-US" sz="2400">
              <a:solidFill>
                <a:srgbClr val="484848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Sharon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cs typeface="Arial"/>
              </a:rPr>
              <a:t>Popielewski</a:t>
            </a:r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:  Business and Resource Development/ Corporate Support</a:t>
            </a:r>
          </a:p>
          <a:p>
            <a:pPr marL="0" indent="0">
              <a:buNone/>
            </a:pPr>
            <a:r>
              <a:rPr lang="en-US" sz="2000" b="1" u="sng" dirty="0">
                <a:solidFill>
                  <a:srgbClr val="484848"/>
                </a:solidFill>
                <a:latin typeface="Arial"/>
                <a:cs typeface="Arial"/>
              </a:rPr>
              <a:t>Spopielewski@aapmr.org</a:t>
            </a:r>
            <a:endParaRPr lang="en-US" sz="2000"/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(847) 737-6048 </a:t>
            </a:r>
            <a:endParaRPr lang="en-US" sz="2400" dirty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2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PM&amp;R">
      <a:dk1>
        <a:srgbClr val="08ACB6"/>
      </a:dk1>
      <a:lt1>
        <a:srgbClr val="FFFFFF"/>
      </a:lt1>
      <a:dk2>
        <a:srgbClr val="484848"/>
      </a:dk2>
      <a:lt2>
        <a:srgbClr val="E0E0E0"/>
      </a:lt2>
      <a:accent1>
        <a:srgbClr val="0E8E97"/>
      </a:accent1>
      <a:accent2>
        <a:srgbClr val="00CE79"/>
      </a:accent2>
      <a:accent3>
        <a:srgbClr val="A0A0A0"/>
      </a:accent3>
      <a:accent4>
        <a:srgbClr val="A0D620"/>
      </a:accent4>
      <a:accent5>
        <a:srgbClr val="484848"/>
      </a:accent5>
      <a:accent6>
        <a:srgbClr val="4BA858"/>
      </a:accent6>
      <a:hlink>
        <a:srgbClr val="E0E0E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7FB994CDF36D47B2DDC5C44BFFC666" ma:contentTypeVersion="9" ma:contentTypeDescription="Create a new document." ma:contentTypeScope="" ma:versionID="b0a3e88c30bf8993e4552e206b05ad44">
  <xsd:schema xmlns:xsd="http://www.w3.org/2001/XMLSchema" xmlns:xs="http://www.w3.org/2001/XMLSchema" xmlns:p="http://schemas.microsoft.com/office/2006/metadata/properties" xmlns:ns2="560a3a72-5c65-413a-9c3d-2f8169fe149f" targetNamespace="http://schemas.microsoft.com/office/2006/metadata/properties" ma:root="true" ma:fieldsID="448cff5d134bfd7336c845a3f6537e1e" ns2:_="">
    <xsd:import namespace="560a3a72-5c65-413a-9c3d-2f8169fe14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a3a72-5c65-413a-9c3d-2f8169fe14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5A199C-1211-4B6C-A558-99B4941EA4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220849-2ABE-4838-88F1-98CABAEF5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a3a72-5c65-413a-9c3d-2f8169fe14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130433-39EA-41A8-9321-4CC43C929566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560a3a72-5c65-413a-9c3d-2f8169fe149f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</TotalTime>
  <Words>215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Aharoni</vt:lpstr>
      <vt:lpstr>Arial</vt:lpstr>
      <vt:lpstr>Calibri</vt:lpstr>
      <vt:lpstr>Calibri Light</vt:lpstr>
      <vt:lpstr>Roboto Black</vt:lpstr>
      <vt:lpstr>Source Sans Pro Light</vt:lpstr>
      <vt:lpstr>Office Theme</vt:lpstr>
      <vt:lpstr>PowerPoint Presentation</vt:lpstr>
      <vt:lpstr>PowerPoint Presentation</vt:lpstr>
      <vt:lpstr>Stage Sponsorship Includes:  - 8’ x 4’ Banner overlooking stage - 5 table decals inside the venue - Logo and recognition on screens within the venue - Meter Board thanking the sponsors with your logo - Recognition in Mobile App and wherever the President’s Reception is included   Two opportunities available  Sponsorship fee, each@ $15,000</vt:lpstr>
      <vt:lpstr>Entrance Sponsor</vt:lpstr>
      <vt:lpstr>Questions, Please Contact Us At: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BAUHS</dc:creator>
  <cp:lastModifiedBy>Christine O'Connell</cp:lastModifiedBy>
  <cp:revision>38</cp:revision>
  <dcterms:created xsi:type="dcterms:W3CDTF">2020-09-18T14:53:05Z</dcterms:created>
  <dcterms:modified xsi:type="dcterms:W3CDTF">2022-07-20T19:27:48Z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0x010100267FB994CDF36D47B2DDC5C44BFFC666</vt:lpwstr>
  </property>
</Properties>
</file>