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3"/>
  </p:notesMasterIdLst>
  <p:sldIdLst>
    <p:sldId id="256" r:id="rId2"/>
    <p:sldId id="509" r:id="rId3"/>
    <p:sldId id="508" r:id="rId4"/>
    <p:sldId id="503" r:id="rId5"/>
    <p:sldId id="502" r:id="rId6"/>
    <p:sldId id="543" r:id="rId7"/>
    <p:sldId id="545" r:id="rId8"/>
    <p:sldId id="488" r:id="rId9"/>
    <p:sldId id="443" r:id="rId10"/>
    <p:sldId id="530" r:id="rId11"/>
    <p:sldId id="531" r:id="rId12"/>
    <p:sldId id="533" r:id="rId13"/>
    <p:sldId id="532" r:id="rId14"/>
    <p:sldId id="536" r:id="rId15"/>
    <p:sldId id="538" r:id="rId16"/>
    <p:sldId id="537" r:id="rId17"/>
    <p:sldId id="542" r:id="rId18"/>
    <p:sldId id="544" r:id="rId19"/>
    <p:sldId id="534" r:id="rId20"/>
    <p:sldId id="539" r:id="rId21"/>
    <p:sldId id="49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Moon" initials="" lastIdx="3" clrIdx="0"/>
  <p:cmAuthor id="1" name="Robert Jasak" initials="RJ [5]" lastIdx="1" clrIdx="1"/>
  <p:cmAuthor id="2" name="Jessica Roth" initials="JR" lastIdx="2" clrIdx="2"/>
  <p:cmAuthor id="3" name="Robert Jasak" initials="RJ" lastIdx="11" clrIdx="3"/>
  <p:cmAuthor id="4" name="Robert Jasak" initials="RJ [7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76227"/>
  </p:normalViewPr>
  <p:slideViewPr>
    <p:cSldViewPr snapToGrid="0" snapToObjects="1">
      <p:cViewPr varScale="1">
        <p:scale>
          <a:sx n="61" d="100"/>
          <a:sy n="61" d="100"/>
        </p:scale>
        <p:origin x="248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u="sng" dirty="0" smtClean="0">
                <a:solidFill>
                  <a:schemeClr val="tx1"/>
                </a:solidFill>
              </a:rPr>
              <a:t>2015 Physical Medicine PQRS </a:t>
            </a:r>
            <a:r>
              <a:rPr lang="en-US" sz="2400" u="sng" dirty="0">
                <a:solidFill>
                  <a:schemeClr val="tx1"/>
                </a:solidFill>
              </a:rPr>
              <a:t>Reporting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38-430C-A46B-79A4FDB7B55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38-430C-A46B-79A4FDB7B55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38-430C-A46B-79A4FDB7B55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38-430C-A46B-79A4FDB7B55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38-430C-A46B-79A4FDB7B55B}"/>
              </c:ext>
            </c:extLst>
          </c:dPt>
          <c:dLbls>
            <c:dLbl>
              <c:idx val="0"/>
              <c:layout>
                <c:manualLayout>
                  <c:x val="-0.218637322528324"/>
                  <c:y val="0.114808094113164"/>
                </c:manualLayout>
              </c:layout>
              <c:tx>
                <c:rich>
                  <a:bodyPr/>
                  <a:lstStyle/>
                  <a:p>
                    <a:r>
                      <a:rPr lang="is-IS" dirty="0" smtClean="0"/>
                      <a:t>37.3% </a:t>
                    </a:r>
                  </a:p>
                  <a:p>
                    <a:r>
                      <a:rPr lang="is-IS" dirty="0" smtClean="0"/>
                      <a:t>(</a:t>
                    </a:r>
                    <a:fld id="{6A72207D-71B4-674E-A34A-56931F4B89CE}" type="VALUE">
                      <a:rPr lang="is-IS" smtClean="0"/>
                      <a:pPr/>
                      <a:t>[VALUE]</a:t>
                    </a:fld>
                    <a:r>
                      <a:rPr lang="is-I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3689280266791"/>
                  <c:y val="-0.125744911409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u="sng" dirty="0" smtClean="0"/>
                      <a:t>Participating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 smtClean="0"/>
                      <a:t>62.7% 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 smtClean="0"/>
                      <a:t>(</a:t>
                    </a:r>
                    <a:fld id="{832CB81E-40DE-624D-BE1E-18AF88135706}" type="VALUE">
                      <a:rPr lang="en-US" sz="2400" smtClean="0"/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2400" dirty="0" smtClean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39695919285"/>
                      <c:h val="0.28998421737700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2"/>
                <c:pt idx="0">
                  <c:v>Non-Participating</c:v>
                </c:pt>
                <c:pt idx="1">
                  <c:v>Participating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3635.0</c:v>
                </c:pt>
                <c:pt idx="1">
                  <c:v>6122.0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38-430C-A46B-79A4FDB7B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2015 Physical Medicine Participation</a:t>
            </a:r>
            <a:r>
              <a:rPr lang="en-US" sz="2400" baseline="0" dirty="0" smtClean="0">
                <a:solidFill>
                  <a:schemeClr val="tx1"/>
                </a:solidFill>
              </a:rPr>
              <a:t> </a:t>
            </a:r>
            <a:r>
              <a:rPr lang="en-US" sz="2400" baseline="0" dirty="0">
                <a:solidFill>
                  <a:schemeClr val="tx1"/>
                </a:solidFill>
              </a:rPr>
              <a:t>by </a:t>
            </a:r>
            <a:endParaRPr lang="en-US" sz="2400" baseline="0" dirty="0" smtClean="0">
              <a:solidFill>
                <a:schemeClr val="tx1"/>
              </a:solidFill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2400" u="sng" baseline="0" dirty="0" smtClean="0">
                <a:solidFill>
                  <a:schemeClr val="tx1"/>
                </a:solidFill>
              </a:rPr>
              <a:t>Reporting </a:t>
            </a:r>
            <a:r>
              <a:rPr lang="en-US" sz="2400" u="sng" baseline="0" dirty="0">
                <a:solidFill>
                  <a:schemeClr val="tx1"/>
                </a:solidFill>
              </a:rPr>
              <a:t>Mechanism</a:t>
            </a:r>
            <a:endParaRPr lang="en-US" sz="2400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9350722657377"/>
          <c:y val="0.0585953859061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45-444B-B199-412EFED3AAF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45-444B-B199-412EFED3AAF2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45-444B-B199-412EFED3AAF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45-444B-B199-412EFED3AA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45-444B-B199-412EFED3AAF2}"/>
              </c:ext>
            </c:extLst>
          </c:dPt>
          <c:dLbls>
            <c:dLbl>
              <c:idx val="0"/>
              <c:layout>
                <c:manualLayout>
                  <c:x val="-0.206852604065666"/>
                  <c:y val="0.2000276473686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Claims</a:t>
                    </a:r>
                    <a:br>
                      <a:rPr lang="en-US" sz="2000" b="1" dirty="0" smtClean="0"/>
                    </a:br>
                    <a:r>
                      <a:rPr lang="en-US" sz="2000" b="1" dirty="0" smtClean="0"/>
                      <a:t>(26.8%)</a:t>
                    </a:r>
                    <a:endParaRPr lang="en-US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2959019992"/>
                      <c:h val="0.2081256472030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04622515970935"/>
                  <c:y val="-0.1555032282473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Registry/ </a:t>
                    </a:r>
                    <a:r>
                      <a:rPr lang="en-US" sz="2000" b="1" dirty="0" smtClean="0"/>
                      <a:t>QCDR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2000" b="1" dirty="0" smtClean="0"/>
                      <a:t>(16.8%)</a:t>
                    </a:r>
                    <a:endParaRPr lang="en-US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45-444B-B199-412EFED3AAF2}"/>
                </c:ext>
                <c:ext xmlns:c15="http://schemas.microsoft.com/office/drawing/2012/chart" uri="{CE6537A1-D6FC-4f65-9D91-7224C49458BB}">
                  <c15:layout>
                    <c:manualLayout>
                      <c:w val="0.196723099616474"/>
                      <c:h val="0.20114556331594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519261610353384"/>
                  <c:y val="-0.09656908222093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r-IN" sz="1800" b="1" dirty="0" smtClean="0">
                        <a:solidFill>
                          <a:schemeClr val="tx1"/>
                        </a:solidFill>
                      </a:rPr>
                      <a:t>EHR</a:t>
                    </a: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mr-IN" sz="1800" b="1" dirty="0" smtClean="0">
                        <a:solidFill>
                          <a:schemeClr val="tx1"/>
                        </a:solidFill>
                      </a:rPr>
                      <a:t>(8.4%)</a:t>
                    </a:r>
                    <a:endParaRPr lang="mr-IN" sz="18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45-444B-B199-412EFED3AAF2}"/>
                </c:ext>
                <c:ext xmlns:c15="http://schemas.microsoft.com/office/drawing/2012/chart" uri="{CE6537A1-D6FC-4f65-9D91-7224C49458BB}">
                  <c15:layout>
                    <c:manualLayout>
                      <c:w val="0.184100834617218"/>
                      <c:h val="0.16821968131587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16457026275548"/>
                  <c:y val="0.0249970010235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Web Interface/Other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(48.0%)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45-444B-B199-412EFED3AAF2}"/>
                </c:ext>
                <c:ext xmlns:c15="http://schemas.microsoft.com/office/drawing/2012/chart" uri="{CE6537A1-D6FC-4f65-9D91-7224C49458BB}">
                  <c15:layout>
                    <c:manualLayout>
                      <c:w val="0.28273598188966"/>
                      <c:h val="0.23288125785462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Claims</c:v>
                </c:pt>
                <c:pt idx="1">
                  <c:v>Registry/QCDR</c:v>
                </c:pt>
                <c:pt idx="2">
                  <c:v>EHR </c:v>
                </c:pt>
                <c:pt idx="3">
                  <c:v>Other/GPRO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 formatCode="General">
                  <c:v>1638.0</c:v>
                </c:pt>
                <c:pt idx="1">
                  <c:v>1026.0</c:v>
                </c:pt>
                <c:pt idx="2" formatCode="General">
                  <c:v>515.0</c:v>
                </c:pt>
                <c:pt idx="3" formatCode="General">
                  <c:v>2943.0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45-444B-B199-412EFED3A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C03B8-7A4B-294F-B612-1225F4BC1810}" type="doc">
      <dgm:prSet loTypeId="urn:microsoft.com/office/officeart/2005/8/layout/funnel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7386E5-E24C-6942-AD78-8ED629A91497}">
      <dgm:prSet phldrT="[Text]"/>
      <dgm:spPr/>
      <dgm:t>
        <a:bodyPr/>
        <a:lstStyle/>
        <a:p>
          <a:r>
            <a:rPr lang="en-US" b="1" dirty="0" smtClean="0"/>
            <a:t>Quality</a:t>
          </a:r>
          <a:endParaRPr lang="en-US" b="1" dirty="0"/>
        </a:p>
      </dgm:t>
    </dgm:pt>
    <dgm:pt modelId="{512048C6-21F0-3949-ABC7-16764A014E72}" type="parTrans" cxnId="{F8895127-08B0-1F47-B1E1-8F1C6C81E201}">
      <dgm:prSet/>
      <dgm:spPr/>
      <dgm:t>
        <a:bodyPr/>
        <a:lstStyle/>
        <a:p>
          <a:endParaRPr lang="en-US"/>
        </a:p>
      </dgm:t>
    </dgm:pt>
    <dgm:pt modelId="{7C993732-FF3B-0047-8B4B-662E627599E8}" type="sibTrans" cxnId="{F8895127-08B0-1F47-B1E1-8F1C6C81E201}">
      <dgm:prSet/>
      <dgm:spPr/>
      <dgm:t>
        <a:bodyPr/>
        <a:lstStyle/>
        <a:p>
          <a:endParaRPr lang="en-US"/>
        </a:p>
      </dgm:t>
    </dgm:pt>
    <dgm:pt modelId="{2FD184F0-0320-2C40-B214-7D2658D146CD}">
      <dgm:prSet phldrT="[Text]"/>
      <dgm:spPr/>
      <dgm:t>
        <a:bodyPr/>
        <a:lstStyle/>
        <a:p>
          <a:r>
            <a:rPr lang="en-US" b="1" dirty="0" smtClean="0"/>
            <a:t>ACI</a:t>
          </a:r>
          <a:endParaRPr lang="en-US" b="1" dirty="0"/>
        </a:p>
      </dgm:t>
    </dgm:pt>
    <dgm:pt modelId="{B4D8CBE4-5804-5E43-9580-8F37E49B1308}" type="parTrans" cxnId="{5914B47D-49A4-194B-B462-BE5286866600}">
      <dgm:prSet/>
      <dgm:spPr/>
      <dgm:t>
        <a:bodyPr/>
        <a:lstStyle/>
        <a:p>
          <a:endParaRPr lang="en-US"/>
        </a:p>
      </dgm:t>
    </dgm:pt>
    <dgm:pt modelId="{69DD6396-E482-5149-9A7C-D425450EFFAD}" type="sibTrans" cxnId="{5914B47D-49A4-194B-B462-BE5286866600}">
      <dgm:prSet/>
      <dgm:spPr/>
      <dgm:t>
        <a:bodyPr/>
        <a:lstStyle/>
        <a:p>
          <a:endParaRPr lang="en-US"/>
        </a:p>
      </dgm:t>
    </dgm:pt>
    <dgm:pt modelId="{5CA1F5E8-58BC-9241-9236-93B6DE4B3EBE}">
      <dgm:prSet phldrT="[Text]"/>
      <dgm:spPr/>
      <dgm:t>
        <a:bodyPr/>
        <a:lstStyle/>
        <a:p>
          <a:r>
            <a:rPr lang="en-US" b="1" dirty="0" smtClean="0"/>
            <a:t>IA</a:t>
          </a:r>
          <a:endParaRPr lang="en-US" b="1" dirty="0"/>
        </a:p>
      </dgm:t>
    </dgm:pt>
    <dgm:pt modelId="{EA23EC2D-EE02-F641-ABD7-24887EEB2A95}" type="parTrans" cxnId="{D297133F-740C-FA4B-8311-E980CA87DAFC}">
      <dgm:prSet/>
      <dgm:spPr/>
      <dgm:t>
        <a:bodyPr/>
        <a:lstStyle/>
        <a:p>
          <a:endParaRPr lang="en-US"/>
        </a:p>
      </dgm:t>
    </dgm:pt>
    <dgm:pt modelId="{C416F8E0-BDAE-CB40-8C24-B60DE99606C0}" type="sibTrans" cxnId="{D297133F-740C-FA4B-8311-E980CA87DAFC}">
      <dgm:prSet/>
      <dgm:spPr/>
      <dgm:t>
        <a:bodyPr/>
        <a:lstStyle/>
        <a:p>
          <a:endParaRPr lang="en-US"/>
        </a:p>
      </dgm:t>
    </dgm:pt>
    <dgm:pt modelId="{3BE7A66B-6152-8144-9D49-45D5B88F5388}">
      <dgm:prSet phldrT="[Text]"/>
      <dgm:spPr/>
      <dgm:t>
        <a:bodyPr/>
        <a:lstStyle/>
        <a:p>
          <a:r>
            <a:rPr lang="en-US" dirty="0" smtClean="0"/>
            <a:t>Final Score</a:t>
          </a:r>
          <a:endParaRPr lang="en-US" dirty="0"/>
        </a:p>
      </dgm:t>
    </dgm:pt>
    <dgm:pt modelId="{FA63E11C-D55F-3544-8877-E37DD2ABFF45}" type="parTrans" cxnId="{E7852344-AE86-2448-B0C8-36A7B85CF370}">
      <dgm:prSet/>
      <dgm:spPr/>
      <dgm:t>
        <a:bodyPr/>
        <a:lstStyle/>
        <a:p>
          <a:endParaRPr lang="en-US"/>
        </a:p>
      </dgm:t>
    </dgm:pt>
    <dgm:pt modelId="{D17F2582-1003-784D-AA32-DCEFAB9911AC}" type="sibTrans" cxnId="{E7852344-AE86-2448-B0C8-36A7B85CF370}">
      <dgm:prSet/>
      <dgm:spPr/>
      <dgm:t>
        <a:bodyPr/>
        <a:lstStyle/>
        <a:p>
          <a:endParaRPr lang="en-US"/>
        </a:p>
      </dgm:t>
    </dgm:pt>
    <dgm:pt modelId="{A5EBBBA4-F7E3-5244-89E1-8E0696358FDF}">
      <dgm:prSet phldrT="[Text]"/>
      <dgm:spPr/>
      <dgm:t>
        <a:bodyPr/>
        <a:lstStyle/>
        <a:p>
          <a:r>
            <a:rPr lang="en-US" dirty="0" smtClean="0"/>
            <a:t>60% </a:t>
          </a:r>
        </a:p>
        <a:p>
          <a:endParaRPr lang="en-US" dirty="0"/>
        </a:p>
      </dgm:t>
    </dgm:pt>
    <dgm:pt modelId="{DBA5E4C8-026A-1C40-98C7-295499E449A4}" type="parTrans" cxnId="{D8D931F0-C0A6-044A-8F38-6AE41BAC5D5C}">
      <dgm:prSet/>
      <dgm:spPr/>
      <dgm:t>
        <a:bodyPr/>
        <a:lstStyle/>
        <a:p>
          <a:endParaRPr lang="en-US"/>
        </a:p>
      </dgm:t>
    </dgm:pt>
    <dgm:pt modelId="{DD1D8E03-6A28-2149-8A26-DD055673A5E5}" type="sibTrans" cxnId="{D8D931F0-C0A6-044A-8F38-6AE41BAC5D5C}">
      <dgm:prSet/>
      <dgm:spPr/>
      <dgm:t>
        <a:bodyPr/>
        <a:lstStyle/>
        <a:p>
          <a:endParaRPr lang="en-US"/>
        </a:p>
      </dgm:t>
    </dgm:pt>
    <dgm:pt modelId="{49C8DEC4-B1BE-A945-A050-0B0D49BE20D9}">
      <dgm:prSet phldrT="[Text]"/>
      <dgm:spPr/>
      <dgm:t>
        <a:bodyPr/>
        <a:lstStyle/>
        <a:p>
          <a:r>
            <a:rPr lang="en-US" dirty="0" smtClean="0"/>
            <a:t>25% </a:t>
          </a:r>
          <a:br>
            <a:rPr lang="en-US" dirty="0" smtClean="0"/>
          </a:br>
          <a:endParaRPr lang="en-US" dirty="0"/>
        </a:p>
      </dgm:t>
    </dgm:pt>
    <dgm:pt modelId="{984628D9-5AFF-5B40-A061-20A3E2B0AF09}" type="parTrans" cxnId="{6D884DA9-6AE5-9C4D-88E8-D89FFF315BE7}">
      <dgm:prSet/>
      <dgm:spPr/>
      <dgm:t>
        <a:bodyPr/>
        <a:lstStyle/>
        <a:p>
          <a:endParaRPr lang="en-US"/>
        </a:p>
      </dgm:t>
    </dgm:pt>
    <dgm:pt modelId="{C21B1767-EC65-A24B-9E87-0CBE00E100E5}" type="sibTrans" cxnId="{6D884DA9-6AE5-9C4D-88E8-D89FFF315BE7}">
      <dgm:prSet/>
      <dgm:spPr/>
      <dgm:t>
        <a:bodyPr/>
        <a:lstStyle/>
        <a:p>
          <a:endParaRPr lang="en-US"/>
        </a:p>
      </dgm:t>
    </dgm:pt>
    <dgm:pt modelId="{D7737148-A57E-0146-A85E-93CAA20443ED}">
      <dgm:prSet phldrT="[Text]"/>
      <dgm:spPr/>
      <dgm:t>
        <a:bodyPr/>
        <a:lstStyle/>
        <a:p>
          <a:r>
            <a:rPr lang="en-US" dirty="0" smtClean="0"/>
            <a:t>15%</a:t>
          </a:r>
          <a:endParaRPr lang="en-US" dirty="0"/>
        </a:p>
      </dgm:t>
    </dgm:pt>
    <dgm:pt modelId="{476E9F64-C3BE-4D4D-B9AC-A5ADBEF62C74}" type="parTrans" cxnId="{4064B31E-4C20-7340-876E-008FBFB2C248}">
      <dgm:prSet/>
      <dgm:spPr/>
      <dgm:t>
        <a:bodyPr/>
        <a:lstStyle/>
        <a:p>
          <a:endParaRPr lang="en-US"/>
        </a:p>
      </dgm:t>
    </dgm:pt>
    <dgm:pt modelId="{3147E46E-2B02-7D45-81CC-4DC01E80C69A}" type="sibTrans" cxnId="{4064B31E-4C20-7340-876E-008FBFB2C248}">
      <dgm:prSet/>
      <dgm:spPr/>
      <dgm:t>
        <a:bodyPr/>
        <a:lstStyle/>
        <a:p>
          <a:endParaRPr lang="en-US"/>
        </a:p>
      </dgm:t>
    </dgm:pt>
    <dgm:pt modelId="{FFC2D754-ACA4-DD49-99BD-403CFB986BF0}" type="pres">
      <dgm:prSet presAssocID="{161C03B8-7A4B-294F-B612-1225F4BC181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75A0C-D229-BC42-A311-64E458DA3C23}" type="pres">
      <dgm:prSet presAssocID="{161C03B8-7A4B-294F-B612-1225F4BC1810}" presName="ellipse" presStyleLbl="trBgShp" presStyleIdx="0" presStyleCnt="1"/>
      <dgm:spPr/>
    </dgm:pt>
    <dgm:pt modelId="{6A0A8647-0291-7D47-AC06-C17772FE0E2C}" type="pres">
      <dgm:prSet presAssocID="{161C03B8-7A4B-294F-B612-1225F4BC1810}" presName="arrow1" presStyleLbl="fgShp" presStyleIdx="0" presStyleCnt="1"/>
      <dgm:spPr/>
    </dgm:pt>
    <dgm:pt modelId="{F78E9CC3-0525-D84D-BA5E-DDE3B7465C6A}" type="pres">
      <dgm:prSet presAssocID="{161C03B8-7A4B-294F-B612-1225F4BC181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D8898-4D7C-2F4F-A875-6D4B979815C3}" type="pres">
      <dgm:prSet presAssocID="{2FD184F0-0320-2C40-B214-7D2658D146C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47367-003C-E54B-A39F-01088EFBF78F}" type="pres">
      <dgm:prSet presAssocID="{5CA1F5E8-58BC-9241-9236-93B6DE4B3EB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7C841-6DEF-9A4A-9DFC-87B5E31A7BD7}" type="pres">
      <dgm:prSet presAssocID="{3BE7A66B-6152-8144-9D49-45D5B88F538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5F741-A978-3D4F-8F6B-F6B93E2D3C28}" type="pres">
      <dgm:prSet presAssocID="{161C03B8-7A4B-294F-B612-1225F4BC1810}" presName="funnel" presStyleLbl="trAlignAcc1" presStyleIdx="0" presStyleCnt="1"/>
      <dgm:spPr/>
    </dgm:pt>
  </dgm:ptLst>
  <dgm:cxnLst>
    <dgm:cxn modelId="{9F1C2D0A-49A4-EB49-B1F5-52D739F833E0}" type="presOf" srcId="{3BE7A66B-6152-8144-9D49-45D5B88F5388}" destId="{F78E9CC3-0525-D84D-BA5E-DDE3B7465C6A}" srcOrd="0" destOrd="0" presId="urn:microsoft.com/office/officeart/2005/8/layout/funnel1"/>
    <dgm:cxn modelId="{1729E003-2DCD-2348-A771-5760890683CC}" type="presOf" srcId="{161C03B8-7A4B-294F-B612-1225F4BC1810}" destId="{FFC2D754-ACA4-DD49-99BD-403CFB986BF0}" srcOrd="0" destOrd="0" presId="urn:microsoft.com/office/officeart/2005/8/layout/funnel1"/>
    <dgm:cxn modelId="{595F9425-8258-B047-B133-195AB55FEBA7}" type="presOf" srcId="{A5EBBBA4-F7E3-5244-89E1-8E0696358FDF}" destId="{1437C841-6DEF-9A4A-9DFC-87B5E31A7BD7}" srcOrd="0" destOrd="1" presId="urn:microsoft.com/office/officeart/2005/8/layout/funnel1"/>
    <dgm:cxn modelId="{1606D3F1-00C3-1C49-AD61-7E597040E89E}" type="presOf" srcId="{5CA1F5E8-58BC-9241-9236-93B6DE4B3EBE}" destId="{2E8D8898-4D7C-2F4F-A875-6D4B979815C3}" srcOrd="0" destOrd="0" presId="urn:microsoft.com/office/officeart/2005/8/layout/funnel1"/>
    <dgm:cxn modelId="{D8D931F0-C0A6-044A-8F38-6AE41BAC5D5C}" srcId="{0D7386E5-E24C-6942-AD78-8ED629A91497}" destId="{A5EBBBA4-F7E3-5244-89E1-8E0696358FDF}" srcOrd="0" destOrd="0" parTransId="{DBA5E4C8-026A-1C40-98C7-295499E449A4}" sibTransId="{DD1D8E03-6A28-2149-8A26-DD055673A5E5}"/>
    <dgm:cxn modelId="{E7852344-AE86-2448-B0C8-36A7B85CF370}" srcId="{161C03B8-7A4B-294F-B612-1225F4BC1810}" destId="{3BE7A66B-6152-8144-9D49-45D5B88F5388}" srcOrd="3" destOrd="0" parTransId="{FA63E11C-D55F-3544-8877-E37DD2ABFF45}" sibTransId="{D17F2582-1003-784D-AA32-DCEFAB9911AC}"/>
    <dgm:cxn modelId="{C8A7B417-F538-684D-BA64-426FE8CE96B9}" type="presOf" srcId="{2FD184F0-0320-2C40-B214-7D2658D146CD}" destId="{79A47367-003C-E54B-A39F-01088EFBF78F}" srcOrd="0" destOrd="0" presId="urn:microsoft.com/office/officeart/2005/8/layout/funnel1"/>
    <dgm:cxn modelId="{A7005D7D-4C8D-9849-A242-525620B6E640}" type="presOf" srcId="{49C8DEC4-B1BE-A945-A050-0B0D49BE20D9}" destId="{79A47367-003C-E54B-A39F-01088EFBF78F}" srcOrd="0" destOrd="1" presId="urn:microsoft.com/office/officeart/2005/8/layout/funnel1"/>
    <dgm:cxn modelId="{D297133F-740C-FA4B-8311-E980CA87DAFC}" srcId="{161C03B8-7A4B-294F-B612-1225F4BC1810}" destId="{5CA1F5E8-58BC-9241-9236-93B6DE4B3EBE}" srcOrd="2" destOrd="0" parTransId="{EA23EC2D-EE02-F641-ABD7-24887EEB2A95}" sibTransId="{C416F8E0-BDAE-CB40-8C24-B60DE99606C0}"/>
    <dgm:cxn modelId="{CCD7D5C2-0BA9-224E-9538-887069956F47}" type="presOf" srcId="{D7737148-A57E-0146-A85E-93CAA20443ED}" destId="{2E8D8898-4D7C-2F4F-A875-6D4B979815C3}" srcOrd="0" destOrd="1" presId="urn:microsoft.com/office/officeart/2005/8/layout/funnel1"/>
    <dgm:cxn modelId="{6D884DA9-6AE5-9C4D-88E8-D89FFF315BE7}" srcId="{2FD184F0-0320-2C40-B214-7D2658D146CD}" destId="{49C8DEC4-B1BE-A945-A050-0B0D49BE20D9}" srcOrd="0" destOrd="0" parTransId="{984628D9-5AFF-5B40-A061-20A3E2B0AF09}" sibTransId="{C21B1767-EC65-A24B-9E87-0CBE00E100E5}"/>
    <dgm:cxn modelId="{F8895127-08B0-1F47-B1E1-8F1C6C81E201}" srcId="{161C03B8-7A4B-294F-B612-1225F4BC1810}" destId="{0D7386E5-E24C-6942-AD78-8ED629A91497}" srcOrd="0" destOrd="0" parTransId="{512048C6-21F0-3949-ABC7-16764A014E72}" sibTransId="{7C993732-FF3B-0047-8B4B-662E627599E8}"/>
    <dgm:cxn modelId="{4064B31E-4C20-7340-876E-008FBFB2C248}" srcId="{5CA1F5E8-58BC-9241-9236-93B6DE4B3EBE}" destId="{D7737148-A57E-0146-A85E-93CAA20443ED}" srcOrd="0" destOrd="0" parTransId="{476E9F64-C3BE-4D4D-B9AC-A5ADBEF62C74}" sibTransId="{3147E46E-2B02-7D45-81CC-4DC01E80C69A}"/>
    <dgm:cxn modelId="{5914B47D-49A4-194B-B462-BE5286866600}" srcId="{161C03B8-7A4B-294F-B612-1225F4BC1810}" destId="{2FD184F0-0320-2C40-B214-7D2658D146CD}" srcOrd="1" destOrd="0" parTransId="{B4D8CBE4-5804-5E43-9580-8F37E49B1308}" sibTransId="{69DD6396-E482-5149-9A7C-D425450EFFAD}"/>
    <dgm:cxn modelId="{A57115B2-B028-6B43-AA57-94130EBB0E9D}" type="presOf" srcId="{0D7386E5-E24C-6942-AD78-8ED629A91497}" destId="{1437C841-6DEF-9A4A-9DFC-87B5E31A7BD7}" srcOrd="0" destOrd="0" presId="urn:microsoft.com/office/officeart/2005/8/layout/funnel1"/>
    <dgm:cxn modelId="{047B41DC-4F76-ED4A-8075-376235C880F5}" type="presParOf" srcId="{FFC2D754-ACA4-DD49-99BD-403CFB986BF0}" destId="{B4B75A0C-D229-BC42-A311-64E458DA3C23}" srcOrd="0" destOrd="0" presId="urn:microsoft.com/office/officeart/2005/8/layout/funnel1"/>
    <dgm:cxn modelId="{465A524C-6584-A34E-B199-0CAF80FAAA75}" type="presParOf" srcId="{FFC2D754-ACA4-DD49-99BD-403CFB986BF0}" destId="{6A0A8647-0291-7D47-AC06-C17772FE0E2C}" srcOrd="1" destOrd="0" presId="urn:microsoft.com/office/officeart/2005/8/layout/funnel1"/>
    <dgm:cxn modelId="{F56CA2C8-7B3A-FE49-B83E-DEF18FE2226C}" type="presParOf" srcId="{FFC2D754-ACA4-DD49-99BD-403CFB986BF0}" destId="{F78E9CC3-0525-D84D-BA5E-DDE3B7465C6A}" srcOrd="2" destOrd="0" presId="urn:microsoft.com/office/officeart/2005/8/layout/funnel1"/>
    <dgm:cxn modelId="{C10A2892-505E-614E-9688-41742ABC08DD}" type="presParOf" srcId="{FFC2D754-ACA4-DD49-99BD-403CFB986BF0}" destId="{2E8D8898-4D7C-2F4F-A875-6D4B979815C3}" srcOrd="3" destOrd="0" presId="urn:microsoft.com/office/officeart/2005/8/layout/funnel1"/>
    <dgm:cxn modelId="{8FBF5BA6-5268-174E-88A2-CB2E18283A4D}" type="presParOf" srcId="{FFC2D754-ACA4-DD49-99BD-403CFB986BF0}" destId="{79A47367-003C-E54B-A39F-01088EFBF78F}" srcOrd="4" destOrd="0" presId="urn:microsoft.com/office/officeart/2005/8/layout/funnel1"/>
    <dgm:cxn modelId="{70BA7AD7-E496-7C45-9ADB-8341102AD0C3}" type="presParOf" srcId="{FFC2D754-ACA4-DD49-99BD-403CFB986BF0}" destId="{1437C841-6DEF-9A4A-9DFC-87B5E31A7BD7}" srcOrd="5" destOrd="0" presId="urn:microsoft.com/office/officeart/2005/8/layout/funnel1"/>
    <dgm:cxn modelId="{0133B776-0B0E-8E47-87FC-148129ACCA8C}" type="presParOf" srcId="{FFC2D754-ACA4-DD49-99BD-403CFB986BF0}" destId="{7865F741-A978-3D4F-8F6B-F6B93E2D3C2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5A0C-D229-BC42-A311-64E458DA3C23}">
      <dsp:nvSpPr>
        <dsp:cNvPr id="0" name=""/>
        <dsp:cNvSpPr/>
      </dsp:nvSpPr>
      <dsp:spPr>
        <a:xfrm>
          <a:off x="888806" y="677031"/>
          <a:ext cx="3248046" cy="1128003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A8647-0291-7D47-AC06-C17772FE0E2C}">
      <dsp:nvSpPr>
        <dsp:cNvPr id="0" name=""/>
        <dsp:cNvSpPr/>
      </dsp:nvSpPr>
      <dsp:spPr>
        <a:xfrm>
          <a:off x="2203132" y="3439129"/>
          <a:ext cx="629466" cy="40285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8E9CC3-0525-D84D-BA5E-DDE3B7465C6A}">
      <dsp:nvSpPr>
        <dsp:cNvPr id="0" name=""/>
        <dsp:cNvSpPr/>
      </dsp:nvSpPr>
      <dsp:spPr>
        <a:xfrm>
          <a:off x="1007146" y="3761416"/>
          <a:ext cx="3021438" cy="75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Final Score</a:t>
          </a:r>
          <a:endParaRPr lang="en-US" sz="2600" kern="1200" dirty="0"/>
        </a:p>
      </dsp:txBody>
      <dsp:txXfrm>
        <a:off x="1007146" y="3761416"/>
        <a:ext cx="3021438" cy="755359"/>
      </dsp:txXfrm>
    </dsp:sp>
    <dsp:sp modelId="{2E8D8898-4D7C-2F4F-A875-6D4B979815C3}">
      <dsp:nvSpPr>
        <dsp:cNvPr id="0" name=""/>
        <dsp:cNvSpPr/>
      </dsp:nvSpPr>
      <dsp:spPr>
        <a:xfrm>
          <a:off x="2069685" y="1892153"/>
          <a:ext cx="1133039" cy="11330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IA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15%</a:t>
          </a:r>
          <a:endParaRPr lang="en-US" sz="1300" kern="1200" dirty="0"/>
        </a:p>
      </dsp:txBody>
      <dsp:txXfrm>
        <a:off x="2235615" y="2058083"/>
        <a:ext cx="801179" cy="801179"/>
      </dsp:txXfrm>
    </dsp:sp>
    <dsp:sp modelId="{79A47367-003C-E54B-A39F-01088EFBF78F}">
      <dsp:nvSpPr>
        <dsp:cNvPr id="0" name=""/>
        <dsp:cNvSpPr/>
      </dsp:nvSpPr>
      <dsp:spPr>
        <a:xfrm>
          <a:off x="1258932" y="1042121"/>
          <a:ext cx="1133039" cy="1133039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ACI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25% </a:t>
          </a:r>
          <a:br>
            <a:rPr lang="en-US" sz="1300" kern="1200" dirty="0" smtClean="0"/>
          </a:br>
          <a:endParaRPr lang="en-US" sz="1300" kern="1200" dirty="0"/>
        </a:p>
      </dsp:txBody>
      <dsp:txXfrm>
        <a:off x="1424862" y="1208051"/>
        <a:ext cx="801179" cy="801179"/>
      </dsp:txXfrm>
    </dsp:sp>
    <dsp:sp modelId="{1437C841-6DEF-9A4A-9DFC-87B5E31A7BD7}">
      <dsp:nvSpPr>
        <dsp:cNvPr id="0" name=""/>
        <dsp:cNvSpPr/>
      </dsp:nvSpPr>
      <dsp:spPr>
        <a:xfrm>
          <a:off x="2417150" y="768178"/>
          <a:ext cx="1133039" cy="11330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Quality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60%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2583080" y="934108"/>
        <a:ext cx="801179" cy="801179"/>
      </dsp:txXfrm>
    </dsp:sp>
    <dsp:sp modelId="{7865F741-A978-3D4F-8F6B-F6B93E2D3C28}">
      <dsp:nvSpPr>
        <dsp:cNvPr id="0" name=""/>
        <dsp:cNvSpPr/>
      </dsp:nvSpPr>
      <dsp:spPr>
        <a:xfrm>
          <a:off x="755359" y="538548"/>
          <a:ext cx="3525011" cy="282000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ED3D-6DD6-204A-B0D3-8FDFC25095E6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320C5-DA91-2E40-9C15-9A610B21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3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06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9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04B79-7CDA-4CBE-A622-C708AFB60CC0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89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MIPS Participation Letter indicated whether a TIN or NPI is exempt from the program whereas the more recently announced Special Status Determinations indicate if you are eligible for special reporting/scoring accommodations under MIPS (although the online lookup tool should now include everything)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1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MIPS Participation Letter indicated whether a TIN or NPI is exempt from the program whereas the more recently announced Special Status Determinations indicate if you are eligible for special reporting/scoring accommodations under MIPS (although the online lookup tool should now include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MIPS Participation Letter indicated whether a TIN or NPI is exempt from the program whereas the more recently announced Special Status Determinations indicate if you are eligible for special reporting/scoring accommodations under MIPS (although the online lookup tool should now include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EF9AE9-5E7E-4858-A217-498B810DC160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02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EF9AE9-5E7E-4858-A217-498B810DC160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028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7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2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59" y="6320155"/>
            <a:ext cx="1748790" cy="401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59" y="6338252"/>
            <a:ext cx="1748790" cy="401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74" y="6320155"/>
            <a:ext cx="1748790" cy="401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pmr.org/quality-practice/macra/quality-payment-program/merit-incentive-payment-system" TargetMode="External"/><Relationship Id="rId4" Type="http://schemas.openxmlformats.org/officeDocument/2006/relationships/hyperlink" Target="https://qpp.cms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742" y="1740757"/>
            <a:ext cx="8636978" cy="32552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/>
              <a:t>The Quality Payment </a:t>
            </a:r>
            <a:r>
              <a:rPr lang="en-US" sz="5300" dirty="0" smtClean="0"/>
              <a:t>Program: Reporting </a:t>
            </a:r>
            <a:r>
              <a:rPr lang="en-US" sz="5300" dirty="0"/>
              <a:t>as an Inpatient Physiatrist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AAPM&amp;R Webinar</a:t>
            </a:r>
            <a:br>
              <a:rPr lang="en-US" sz="2700" dirty="0" smtClean="0"/>
            </a:br>
            <a:r>
              <a:rPr lang="en-US" sz="2700" dirty="0" smtClean="0"/>
              <a:t>August 24, </a:t>
            </a:r>
            <a:r>
              <a:rPr lang="en-US" sz="2700" dirty="0"/>
              <a:t>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742" y="4996021"/>
            <a:ext cx="7315200" cy="1181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Bob Jasak, JD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VP, Coverage and Payment Policy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Hart Health Strategies, Inc. </a:t>
            </a:r>
          </a:p>
        </p:txBody>
      </p:sp>
    </p:spTree>
    <p:extLst>
      <p:ext uri="{BB962C8B-B14F-4D97-AF65-F5344CB8AC3E}">
        <p14:creationId xmlns:p14="http://schemas.microsoft.com/office/powerpoint/2010/main" val="16520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06" y="2785254"/>
            <a:ext cx="2959140" cy="561588"/>
          </a:xfrm>
        </p:spPr>
        <p:txBody>
          <a:bodyPr>
            <a:noAutofit/>
          </a:bodyPr>
          <a:lstStyle/>
          <a:p>
            <a:r>
              <a:rPr lang="en-US" dirty="0" smtClean="0"/>
              <a:t>Using PQRS </a:t>
            </a:r>
            <a:r>
              <a:rPr lang="en-US" dirty="0"/>
              <a:t>Reporting </a:t>
            </a:r>
            <a:r>
              <a:rPr lang="en-US" dirty="0" smtClean="0"/>
              <a:t>Data as an Indicator of MIPS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82326"/>
              </p:ext>
            </p:extLst>
          </p:nvPr>
        </p:nvGraphicFramePr>
        <p:xfrm>
          <a:off x="3627121" y="847481"/>
          <a:ext cx="3642360" cy="512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084"/>
                <a:gridCol w="826276"/>
              </a:tblGrid>
              <a:tr h="4101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Participation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% by Specialty (2015)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Pathology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89.4%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Radiology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86.7%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Anesthesiology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84.3%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Interventional</a:t>
                      </a:r>
                      <a:r>
                        <a:rPr lang="en-US" sz="1600" baseline="0" dirty="0" smtClean="0"/>
                        <a:t> Radiology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84.1%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(tie).  Oncology</a:t>
                      </a:r>
                      <a:r>
                        <a:rPr lang="en-US" sz="1600" baseline="0" dirty="0" smtClean="0"/>
                        <a:t>/Hematology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84.0%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</a:t>
                      </a:r>
                      <a:r>
                        <a:rPr lang="en-US" sz="1600" baseline="0" dirty="0" smtClean="0"/>
                        <a:t>(tie).  Emergency Medicine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84.0%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 Thoracic/Cardiac Surgery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82.8%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 Cardiology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82.5%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 Radiation Oncology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81.0%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 Rheumatology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80.9%</a:t>
                      </a:r>
                      <a:endParaRPr lang="en-US" sz="1600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All MDs/DOs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75.0%</a:t>
                      </a:r>
                      <a:endParaRPr lang="en-US" sz="1600" i="1" dirty="0"/>
                    </a:p>
                  </a:txBody>
                  <a:tcPr/>
                </a:tc>
              </a:tr>
              <a:tr h="39329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35. Physical Medicine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62.7%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789557"/>
              </p:ext>
            </p:extLst>
          </p:nvPr>
        </p:nvGraphicFramePr>
        <p:xfrm>
          <a:off x="7634756" y="847482"/>
          <a:ext cx="4157134" cy="5129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715"/>
                <a:gridCol w="836419"/>
              </a:tblGrid>
              <a:tr h="5481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% Penalized by Specialty (2017)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 Oncology/Hematology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18.6%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 Cardiology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20.2%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 Pathology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20.2%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 Thoracic/Cardiac Surgery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20.6%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 Radiation</a:t>
                      </a:r>
                      <a:r>
                        <a:rPr lang="en-US" sz="1600" baseline="0" dirty="0" smtClean="0"/>
                        <a:t> Oncology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21.6%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 Rheumatology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21.9%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 Radiology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22.2%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 Nuclear Medicine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22.5%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 Endocrinology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23.8%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Colon/Rectal Surgery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24.4%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All MDs/DOs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31.6%</a:t>
                      </a:r>
                      <a:endParaRPr lang="en-US" sz="1600" dirty="0"/>
                    </a:p>
                  </a:txBody>
                  <a:tcPr/>
                </a:tc>
              </a:tr>
              <a:tr h="3817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35. Physical Medicine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43.8%</a:t>
                      </a:r>
                      <a:endParaRPr lang="en-US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66" y="168027"/>
            <a:ext cx="9300589" cy="5615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Physical Medicine PQRS </a:t>
            </a:r>
            <a:r>
              <a:rPr lang="en-US" sz="3600" dirty="0">
                <a:solidFill>
                  <a:schemeClr val="tx1"/>
                </a:solidFill>
              </a:rPr>
              <a:t>Reporting in </a:t>
            </a:r>
            <a:r>
              <a:rPr lang="en-US" sz="3600" dirty="0" smtClean="0">
                <a:solidFill>
                  <a:schemeClr val="tx1"/>
                </a:solidFill>
              </a:rPr>
              <a:t>2015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773813"/>
              </p:ext>
            </p:extLst>
          </p:nvPr>
        </p:nvGraphicFramePr>
        <p:xfrm>
          <a:off x="239617" y="729614"/>
          <a:ext cx="6373834" cy="545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33375"/>
              </p:ext>
            </p:extLst>
          </p:nvPr>
        </p:nvGraphicFramePr>
        <p:xfrm>
          <a:off x="5613991" y="552894"/>
          <a:ext cx="6358269" cy="563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67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956430"/>
            <a:ext cx="3498421" cy="8742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The Inpatient Consult Conundrum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72840" y="1123837"/>
            <a:ext cx="75116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Specifications include eligibility to report on a measure by inclusionary and exclusionary criteria including anchoring to the CPT code billed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Many PQRS and MIPS measures are structured around services provided in the office setting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MIPS continues to set a general presumption that eligible clinicians should be able to report on at least 6 quality measures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Must also report on one outcome or high priority measure if no outcome measure is available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2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944" y="93263"/>
            <a:ext cx="6545878" cy="38324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2014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956430"/>
            <a:ext cx="3498421" cy="8742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Top 5 Most Reported Measures in </a:t>
            </a:r>
          </a:p>
          <a:p>
            <a:pPr algn="ctr"/>
            <a:r>
              <a:rPr lang="en-US" sz="2800" dirty="0" smtClean="0"/>
              <a:t>Physical Medicine</a:t>
            </a:r>
            <a:endParaRPr lang="en-US" sz="2800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161043"/>
              </p:ext>
            </p:extLst>
          </p:nvPr>
        </p:nvGraphicFramePr>
        <p:xfrm>
          <a:off x="3672837" y="3713226"/>
          <a:ext cx="8158087" cy="265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7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0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80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Measure Name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Outcome or High Priority?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1. Documentation of Current Medications in the Medical Record (PQRS #130)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2. Body Mass Index (BMI) Screening and Follow-Up (PQRS #128)</a:t>
                      </a:r>
                      <a:endParaRPr lang="en-US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3. Tobacco Use: Screening and Cessation Intervention (PQRS #226)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Pain Assessment and Follow-Up (PQRS #131)</a:t>
                      </a:r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 Falls: Risk Assessment (PQRS #154)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478943" y="3329986"/>
            <a:ext cx="6545878" cy="38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2015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388085"/>
              </p:ext>
            </p:extLst>
          </p:nvPr>
        </p:nvGraphicFramePr>
        <p:xfrm>
          <a:off x="3672838" y="510586"/>
          <a:ext cx="8158087" cy="256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7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Measure Name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Outcome or High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Priority?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</a:rPr>
                        <a:t>1. Documentation of Current Medications in the Medical Record (PQRS #130)</a:t>
                      </a:r>
                      <a:endParaRPr lang="en-US" sz="16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85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2. Body Mass Index (BMI) Screening and Follow-Up (PQRS #128)</a:t>
                      </a:r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7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3. Pain Assessment and Follow-Up (PQRS #131)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4. Tobacco Use: Screening and Cessation Intervention (PQRS #226)</a:t>
                      </a:r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1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 Falls: Risk Assessment (PQRS #154)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8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956430"/>
            <a:ext cx="3498421" cy="8742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Inpatient “Initial Hospital Visit”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smtClean="0"/>
              <a:t>Example: CPT </a:t>
            </a:r>
            <a:r>
              <a:rPr lang="en-US" sz="2800" dirty="0" smtClean="0"/>
              <a:t>99222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43800"/>
              </p:ext>
            </p:extLst>
          </p:nvPr>
        </p:nvGraphicFramePr>
        <p:xfrm>
          <a:off x="3498421" y="768659"/>
          <a:ext cx="8236379" cy="5216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13"/>
                <a:gridCol w="5675934"/>
                <a:gridCol w="566021"/>
                <a:gridCol w="487407"/>
                <a:gridCol w="691804"/>
              </a:tblGrid>
              <a:tr h="677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Reporting Option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Outcome or High Priority?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Claims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EHR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Registry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4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QPP #001:  Diabetes: Hemoglobin A1c (HbA1c) Poor Control (&gt;9%)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QPP #047: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Advance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Care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Plan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4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QPP #130:  Documentation of Current Medications in the Medical Record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QPP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#407:  Appropriate Treatment of Methicillin-Sensitive Staphylococcus Aureus (MSSA) Bacteremia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9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QPP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#187: Stroke and Stroke Rehabilitation: Thrombolytic Therapy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QPP #342:  Pain Brought Under Control Within 48 Hours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9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QPP #383: Adherence to Antipsychotic Medications For Individuals with Schizophrenia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2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QPP #403: Adult Kidney Disease: Referral to Hospice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4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Measure Applicability  (EMA) </a:t>
            </a:r>
            <a:br>
              <a:rPr lang="en-US" dirty="0" smtClean="0"/>
            </a:br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According to CMS, the EMA is “an </a:t>
            </a:r>
            <a:r>
              <a:rPr lang="en-US" dirty="0"/>
              <a:t>enhanced version of Measure-Applicability Validation (MAV) process previously used for </a:t>
            </a:r>
            <a:r>
              <a:rPr lang="en-US" dirty="0" smtClean="0"/>
              <a:t>PQRS” </a:t>
            </a:r>
            <a:endParaRPr lang="en-US" dirty="0"/>
          </a:p>
          <a:p>
            <a:r>
              <a:rPr lang="en-US" dirty="0" smtClean="0"/>
              <a:t>“Allows </a:t>
            </a:r>
            <a:r>
              <a:rPr lang="en-US" dirty="0"/>
              <a:t>more opportunities for success by evaluating measures appropriate for clinician(s) and adjusting their performance in the Quality Category of MIPS, when </a:t>
            </a:r>
            <a:r>
              <a:rPr lang="en-US" dirty="0" smtClean="0"/>
              <a:t>appropriate”</a:t>
            </a:r>
          </a:p>
          <a:p>
            <a:r>
              <a:rPr lang="en-US" dirty="0" smtClean="0"/>
              <a:t>Only applicable for Claims and Registry reporting (not EHR, Qualified Clinical Data Registries, or Web-Interface reporting)</a:t>
            </a:r>
          </a:p>
          <a:p>
            <a:r>
              <a:rPr lang="en-US" dirty="0" smtClean="0"/>
              <a:t>Must still report on an Outcome or High Priority measure when one is available (or you will not get credit for one of your measures even if you report 6)</a:t>
            </a:r>
          </a:p>
          <a:p>
            <a:r>
              <a:rPr lang="en-US" dirty="0"/>
              <a:t>If </a:t>
            </a:r>
            <a:r>
              <a:rPr lang="en-US" dirty="0" smtClean="0"/>
              <a:t>process finds an applicable </a:t>
            </a:r>
            <a:r>
              <a:rPr lang="en-US" dirty="0"/>
              <a:t>measure was available, missing measure is scored with a performance of zero</a:t>
            </a:r>
          </a:p>
          <a:p>
            <a:r>
              <a:rPr lang="en-US" dirty="0" smtClean="0"/>
              <a:t>If process finds no </a:t>
            </a:r>
            <a:r>
              <a:rPr lang="en-US" dirty="0"/>
              <a:t>applicable measure was available, the missing measures are removed from the denominator </a:t>
            </a:r>
            <a:r>
              <a:rPr lang="en-US" dirty="0" smtClean="0"/>
              <a:t>and quality performance </a:t>
            </a:r>
            <a:r>
              <a:rPr lang="en-US" dirty="0"/>
              <a:t>score </a:t>
            </a:r>
            <a:r>
              <a:rPr lang="en-US" dirty="0" smtClean="0"/>
              <a:t>will be </a:t>
            </a:r>
            <a:r>
              <a:rPr lang="en-US" dirty="0"/>
              <a:t>based on remaining </a:t>
            </a:r>
            <a:r>
              <a:rPr lang="en-US" dirty="0" smtClean="0"/>
              <a:t>measures. </a:t>
            </a:r>
            <a:r>
              <a:rPr lang="en-US" b="1" i="1" dirty="0" smtClean="0"/>
              <a:t>This </a:t>
            </a:r>
            <a:r>
              <a:rPr lang="en-US" b="1" i="1" dirty="0"/>
              <a:t>would allow you to still potentially achieve the maximum score in the </a:t>
            </a:r>
            <a:r>
              <a:rPr lang="en-US" b="1" i="1" dirty="0" smtClean="0"/>
              <a:t>Quality Performance Category </a:t>
            </a:r>
            <a:r>
              <a:rPr lang="en-US" b="1" i="1" dirty="0"/>
              <a:t>even though you are reporting less measures than other </a:t>
            </a:r>
            <a:r>
              <a:rPr lang="en-US" b="1" i="1" dirty="0" smtClean="0"/>
              <a:t>clinicians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Clinical Data Registries (QCDR)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3751462"/>
            <a:ext cx="7315200" cy="298461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u="sng" dirty="0" smtClean="0"/>
              <a:t>SQOD-Specific Measures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 smtClean="0"/>
              <a:t>Depression </a:t>
            </a:r>
            <a:r>
              <a:rPr lang="en-US" sz="1800" dirty="0"/>
              <a:t>and Anxiety Assessment Prior to Spine-Related </a:t>
            </a:r>
            <a:r>
              <a:rPr lang="en-US" sz="1800" dirty="0" smtClean="0"/>
              <a:t>Therapies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 smtClean="0"/>
              <a:t>Unplanned </a:t>
            </a:r>
            <a:r>
              <a:rPr lang="en-US" sz="1800" dirty="0"/>
              <a:t>Admission to Hospital Following Percutaneous Spine Procedure within the 30-Day Post-Procedure </a:t>
            </a:r>
            <a:r>
              <a:rPr lang="en-US" sz="1800" dirty="0" smtClean="0"/>
              <a:t>Period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/>
              <a:t>Functional Outcome Assessment for Spine </a:t>
            </a:r>
            <a:r>
              <a:rPr lang="en-US" sz="1800" dirty="0" smtClean="0"/>
              <a:t>Intervention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/>
              <a:t>Narcotic Pain Medicine Management Prior to and Following Spine </a:t>
            </a:r>
            <a:r>
              <a:rPr lang="en-US" sz="1800" dirty="0" smtClean="0"/>
              <a:t>Therapy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/>
              <a:t>Complication Following Percutaneous Spine-Related </a:t>
            </a:r>
            <a:r>
              <a:rPr lang="en-US" sz="1800" dirty="0" smtClean="0"/>
              <a:t>Procedure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/>
              <a:t>Quality-of-Life Assessment for Spine </a:t>
            </a:r>
            <a:r>
              <a:rPr lang="en-US" sz="1800" dirty="0" smtClean="0"/>
              <a:t>Intervention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/>
              <a:t>Patient Satisfaction with Spine </a:t>
            </a:r>
            <a:r>
              <a:rPr lang="en-US" sz="1800" dirty="0" smtClean="0"/>
              <a:t>Care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dirty="0"/>
              <a:t>Spine/Extremity Pain Assessment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87" y="225350"/>
            <a:ext cx="8258387" cy="33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AAPM&amp;R Measures Under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573841"/>
              </p:ext>
            </p:extLst>
          </p:nvPr>
        </p:nvGraphicFramePr>
        <p:xfrm>
          <a:off x="3541608" y="487680"/>
          <a:ext cx="8482752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5342">
                  <a:extLst>
                    <a:ext uri="{9D8B030D-6E8A-4147-A177-3AD203B41FA5}">
                      <a16:colId xmlns:a16="http://schemas.microsoft.com/office/drawing/2014/main" xmlns="" val="2072378545"/>
                    </a:ext>
                  </a:extLst>
                </a:gridCol>
                <a:gridCol w="1467410"/>
              </a:tblGrid>
              <a:tr h="4689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Proposed List of Measures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Setting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14204092"/>
                  </a:ext>
                </a:extLst>
              </a:tr>
              <a:tr h="586154">
                <a:tc>
                  <a:txBody>
                    <a:bodyPr/>
                    <a:lstStyle/>
                    <a:p>
                      <a:r>
                        <a:rPr lang="en-US" sz="1600" dirty="0"/>
                        <a:t>Measure #1a:  Assessment of Muscle </a:t>
                      </a:r>
                      <a:r>
                        <a:rPr lang="en-US" sz="1600" dirty="0" smtClean="0"/>
                        <a:t>Spasticity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Rehab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730873615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600" dirty="0"/>
                        <a:t>Measure #1b:  Assessment of Muscle </a:t>
                      </a:r>
                      <a:r>
                        <a:rPr lang="en-US" sz="1600" dirty="0" smtClean="0"/>
                        <a:t>Spasticity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SNF</a:t>
                      </a:r>
                      <a:r>
                        <a:rPr lang="en-US" sz="1600" baseline="0" dirty="0" smtClean="0"/>
                        <a:t>/LTC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77848875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600" dirty="0"/>
                        <a:t>Measure #2a:  Management of Muscle </a:t>
                      </a:r>
                      <a:r>
                        <a:rPr lang="en-US" sz="1600" dirty="0" smtClean="0"/>
                        <a:t>Spasticity</a:t>
                      </a:r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</a:t>
                      </a:r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97156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600" dirty="0"/>
                        <a:t>Measure #2b:  Management of Muscle </a:t>
                      </a:r>
                      <a:r>
                        <a:rPr lang="en-US" sz="1600" dirty="0" smtClean="0"/>
                        <a:t>Spasticity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Outpatient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23407398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600" dirty="0"/>
                        <a:t>Measure #3:  Patient Reported Management of Muscle Spasticity Symptoms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639498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600" dirty="0"/>
                        <a:t>Measure #4a:  Pain Related to Muscle </a:t>
                      </a:r>
                      <a:r>
                        <a:rPr lang="en-US" sz="1600" dirty="0" smtClean="0"/>
                        <a:t>Spasticity</a:t>
                      </a:r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</a:t>
                      </a:r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63470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r>
                        <a:rPr lang="en-US" sz="1600" dirty="0"/>
                        <a:t>Measure #4b:  Pain Related to Muscle </a:t>
                      </a:r>
                      <a:r>
                        <a:rPr lang="en-US" sz="1600" dirty="0" smtClean="0"/>
                        <a:t>Spasticity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Outpatient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8605150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Measure #5a:  Sleep Related to Muscle Spasticity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</a:t>
                      </a:r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Measure #5b:  Sleep Related to Muscle Spasticity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Outpatient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</a:tr>
              <a:tr h="35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Measure #6:  Functional Assessment to Determine Rehabilitation Needs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6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Measure #7:  Family Training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</a:t>
                      </a:r>
                      <a:r>
                        <a:rPr lang="en-US" sz="1600" baseline="0" dirty="0" smtClean="0"/>
                        <a:t> Rehab/ SNF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</a:tr>
              <a:tr h="35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Measure #8:  Family Training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Acute Care</a:t>
                      </a:r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Measure #9:  Post-Stroke Depression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Measure #10:  Opioid Dosage 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7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Final Score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18502"/>
              </p:ext>
            </p:extLst>
          </p:nvPr>
        </p:nvGraphicFramePr>
        <p:xfrm>
          <a:off x="7837714" y="1123837"/>
          <a:ext cx="3853544" cy="5029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34863"/>
                <a:gridCol w="2718681"/>
              </a:tblGrid>
              <a:tr h="66869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2017 Final </a:t>
                      </a:r>
                    </a:p>
                    <a:p>
                      <a:r>
                        <a:rPr lang="en-US" sz="2200" dirty="0" smtClean="0"/>
                        <a:t>Score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2019 Payment Adjustment</a:t>
                      </a:r>
                      <a:endParaRPr lang="en-US" sz="2200" dirty="0"/>
                    </a:p>
                  </a:txBody>
                  <a:tcPr anchor="ctr"/>
                </a:tc>
              </a:tr>
              <a:tr h="12838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 70 points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smtClean="0"/>
                        <a:t>Positive</a:t>
                      </a:r>
                      <a:r>
                        <a:rPr lang="en-US" sz="1800" baseline="0" dirty="0" smtClean="0"/>
                        <a:t> adjustment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 smtClean="0"/>
                        <a:t>Eligible for exceptional performance bonus – minimum of additional 0.5%</a:t>
                      </a:r>
                      <a:endParaRPr lang="en-US" sz="1800" dirty="0"/>
                    </a:p>
                  </a:txBody>
                  <a:tcPr anchor="ctr"/>
                </a:tc>
              </a:tr>
              <a:tr h="10431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4- 69 points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smtClean="0"/>
                        <a:t>Positive adjustment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eligible for exceptional performance bonus</a:t>
                      </a:r>
                      <a:endParaRPr lang="en-US" sz="1800" dirty="0"/>
                    </a:p>
                  </a:txBody>
                  <a:tcPr anchor="ctr"/>
                </a:tc>
              </a:tr>
              <a:tr h="5617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points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smtClean="0"/>
                        <a:t>Neutral</a:t>
                      </a:r>
                      <a:r>
                        <a:rPr lang="en-US" sz="1800" baseline="0" dirty="0" smtClean="0"/>
                        <a:t> payment adjustment</a:t>
                      </a:r>
                      <a:endParaRPr lang="en-US" sz="1800" dirty="0"/>
                    </a:p>
                  </a:txBody>
                  <a:tcPr anchor="ctr"/>
                </a:tc>
              </a:tr>
              <a:tr h="5617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 points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 smtClean="0"/>
                        <a:t>Negative payment</a:t>
                      </a:r>
                      <a:r>
                        <a:rPr lang="en-US" sz="1800" baseline="0" dirty="0" smtClean="0"/>
                        <a:t> adjustment of -4%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147440"/>
              </p:ext>
            </p:extLst>
          </p:nvPr>
        </p:nvGraphicFramePr>
        <p:xfrm>
          <a:off x="3001192" y="1123837"/>
          <a:ext cx="5035731" cy="505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5423" y="2880600"/>
            <a:ext cx="3498421" cy="8742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Takeaways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513660" y="477074"/>
            <a:ext cx="82820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Available measures (and measure specifications can change from year to year) so you will need to revisit your reporting strategy annually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If you can report on more than 6 measures, CMS will base your Quality Performance Score on the highest scoring 6 </a:t>
            </a:r>
            <a:r>
              <a:rPr lang="en-US" sz="2000" dirty="0" smtClean="0"/>
              <a:t>measures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If there are few measures on which you are able to report, CMS has created a mechanism called the Eligible Measure Applicability (EMA) process to validate whether your Quality Performance Category score can be based on scoring fewer than 6 measures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Multi-specialty groups that report as a “group” can rely on measures which might not be applicable to the services you provide, so be sure to evaluate your entire group’s reporting strategy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In order to have the best possible chance at a positive payment update even in the face of measure selection difficulties, develop a reporting strategy in the Improvement Activity and Advancing Care Information Performance Categories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6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35626" y="1182931"/>
            <a:ext cx="6299597" cy="3889772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6339840" y="963212"/>
            <a:ext cx="1874520" cy="16991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2019 Base Update of 0.5%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544654" y="2664204"/>
            <a:ext cx="878306" cy="1022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87739" y="2662359"/>
            <a:ext cx="907990" cy="1022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614530" y="3701350"/>
            <a:ext cx="1927204" cy="16787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50800" dist="25400" dir="10800000">
              <a:srgbClr val="808080">
                <a:alpha val="75000"/>
              </a:srgb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Merit </a:t>
            </a:r>
            <a:r>
              <a:rPr lang="en-US" dirty="0">
                <a:solidFill>
                  <a:schemeClr val="tx1"/>
                </a:solidFill>
              </a:rPr>
              <a:t>Based Incentive Payment System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(MIPS)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28866" y="3718129"/>
            <a:ext cx="1946762" cy="16619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50800" dist="25400" dir="10800000">
              <a:srgbClr val="808080">
                <a:alpha val="75000"/>
              </a:srgbClr>
            </a:inn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Advanced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Alternative Payment Models</a:t>
            </a:r>
          </a:p>
        </p:txBody>
      </p:sp>
      <p:sp>
        <p:nvSpPr>
          <p:cNvPr id="9226" name="TextBox 5128"/>
          <p:cNvSpPr txBox="1">
            <a:spLocks noChangeArrowheads="1"/>
          </p:cNvSpPr>
          <p:nvPr/>
        </p:nvSpPr>
        <p:spPr bwMode="auto">
          <a:xfrm>
            <a:off x="8037946" y="2540714"/>
            <a:ext cx="3275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* Base update 0% from </a:t>
            </a:r>
            <a:r>
              <a:rPr lang="en-US" altLang="en-US" sz="1600" b="1" dirty="0"/>
              <a:t>2020-2025</a:t>
            </a:r>
            <a:r>
              <a:rPr lang="en-US" altLang="en-US" sz="1600" dirty="0"/>
              <a:t>; </a:t>
            </a:r>
            <a:r>
              <a:rPr lang="en-US" altLang="en-US" sz="1600" b="1" dirty="0"/>
              <a:t>2026</a:t>
            </a:r>
            <a:r>
              <a:rPr lang="en-US" altLang="en-US" sz="1600" dirty="0"/>
              <a:t>: </a:t>
            </a:r>
            <a:r>
              <a:rPr lang="en-US" altLang="en-US" sz="1600" dirty="0" smtClean="0"/>
              <a:t>MIPS: 0.25</a:t>
            </a:r>
            <a:r>
              <a:rPr lang="en-US" altLang="en-US" sz="1600" dirty="0"/>
              <a:t>% </a:t>
            </a:r>
            <a:r>
              <a:rPr lang="en-US" altLang="en-US" sz="1600" dirty="0" smtClean="0"/>
              <a:t>update; </a:t>
            </a:r>
            <a:br>
              <a:rPr lang="en-US" altLang="en-US" sz="1600" dirty="0" smtClean="0"/>
            </a:br>
            <a:r>
              <a:rPr lang="en-US" altLang="en-US" sz="1600" dirty="0" smtClean="0"/>
              <a:t>APMs: 0.75% update</a:t>
            </a:r>
            <a:endParaRPr lang="en-US" alt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7138" y="2189476"/>
            <a:ext cx="2930223" cy="28832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Physician Payment Updates: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2019 </a:t>
            </a:r>
            <a:r>
              <a:rPr lang="en-US" sz="4000" dirty="0">
                <a:solidFill>
                  <a:schemeClr val="bg1"/>
                </a:solidFill>
              </a:rPr>
              <a:t>– </a:t>
            </a:r>
            <a:r>
              <a:rPr lang="en-US" sz="4000" dirty="0" smtClean="0">
                <a:solidFill>
                  <a:schemeClr val="bg1"/>
                </a:solidFill>
              </a:rPr>
              <a:t>2026+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956430"/>
            <a:ext cx="3498421" cy="8742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Additional Resources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672840" y="1123837"/>
            <a:ext cx="75116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www.aapmr.org/quality-practice/macra/quality-payment-program/merit-incentive-payment-system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hlinkClick r:id="rId4"/>
              </a:rPr>
              <a:t>https://qpp.cms.gov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b="1" u="sng" dirty="0" smtClean="0"/>
              <a:t>AAPM&amp;R Annual Assembly </a:t>
            </a:r>
            <a:r>
              <a:rPr lang="en-US" sz="2000" b="1" u="sng" dirty="0"/>
              <a:t>Sessions</a:t>
            </a:r>
            <a:r>
              <a:rPr lang="en-US" sz="2000" dirty="0"/>
              <a:t>: </a:t>
            </a:r>
            <a:r>
              <a:rPr lang="en-US" sz="2000" dirty="0" smtClean="0"/>
              <a:t>“MIPS</a:t>
            </a:r>
            <a:r>
              <a:rPr lang="en-US" sz="2000" dirty="0"/>
              <a:t>: Preparing your practice for reporting and strategies to improve </a:t>
            </a:r>
            <a:r>
              <a:rPr lang="en-US" sz="2000" dirty="0" smtClean="0"/>
              <a:t>performance”</a:t>
            </a: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/>
              <a:t>Friday, October 13</a:t>
            </a:r>
            <a:r>
              <a:rPr lang="en-US" sz="2000" dirty="0" smtClean="0"/>
              <a:t>: 4:00 </a:t>
            </a:r>
            <a:r>
              <a:rPr lang="en-US" sz="2000" dirty="0"/>
              <a:t>pm - 5:30 </a:t>
            </a:r>
            <a:r>
              <a:rPr lang="en-US" sz="2000" dirty="0" smtClean="0"/>
              <a:t>pm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b="1" dirty="0" smtClean="0"/>
              <a:t>Saturday, October 14</a:t>
            </a:r>
            <a:r>
              <a:rPr lang="en-US" sz="2000" dirty="0" smtClean="0"/>
              <a:t>: 4:00 pm </a:t>
            </a:r>
            <a:r>
              <a:rPr lang="mr-IN" sz="2000" dirty="0" smtClean="0"/>
              <a:t>–</a:t>
            </a:r>
            <a:r>
              <a:rPr lang="en-US" sz="2000" dirty="0" smtClean="0"/>
              <a:t> 5:30 pm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2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42" y="1123837"/>
            <a:ext cx="6950067" cy="4652627"/>
          </a:xfrm>
        </p:spPr>
      </p:pic>
    </p:spTree>
    <p:extLst>
      <p:ext uri="{BB962C8B-B14F-4D97-AF65-F5344CB8AC3E}">
        <p14:creationId xmlns:p14="http://schemas.microsoft.com/office/powerpoint/2010/main" val="1826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Merit-based Incentive Payment (MIPS)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MIPS: 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more than 40% of clinicians billing under the Medicare PFS will be eligible for  exclusion from MIPS, </a:t>
            </a:r>
            <a:r>
              <a:rPr lang="en-US" dirty="0" smtClean="0"/>
              <a:t>CMS estimates that </a:t>
            </a:r>
            <a:r>
              <a:rPr lang="en-US" b="1" u="sng" dirty="0" smtClean="0">
                <a:solidFill>
                  <a:srgbClr val="FF0000"/>
                </a:solidFill>
              </a:rPr>
              <a:t>33.8% of physical medicine practices will </a:t>
            </a:r>
            <a:r>
              <a:rPr lang="en-US" b="1" u="sng" dirty="0">
                <a:solidFill>
                  <a:srgbClr val="FF0000"/>
                </a:solidFill>
              </a:rPr>
              <a:t>be </a:t>
            </a:r>
            <a:r>
              <a:rPr lang="en-US" b="1" u="sng" dirty="0" smtClean="0">
                <a:solidFill>
                  <a:srgbClr val="FF0000"/>
                </a:solidFill>
              </a:rPr>
              <a:t>excluded from MIPS in 2017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69944"/>
              </p:ext>
            </p:extLst>
          </p:nvPr>
        </p:nvGraphicFramePr>
        <p:xfrm>
          <a:off x="3627121" y="3139386"/>
          <a:ext cx="755734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3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3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31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49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2248">
                <a:tc>
                  <a:txBody>
                    <a:bodyPr/>
                    <a:lstStyle/>
                    <a:p>
                      <a:r>
                        <a:rPr lang="en-US" dirty="0"/>
                        <a:t>Specialty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Newly-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QP</a:t>
                      </a:r>
                      <a:r>
                        <a:rPr lang="en-US" baseline="0" dirty="0"/>
                        <a:t>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Low-Volume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Exclusions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Inclusions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89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</a:t>
                      </a:r>
                      <a:r>
                        <a:rPr lang="en-US" sz="1600" baseline="0" dirty="0" smtClean="0"/>
                        <a:t> Medicine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501 (5.1%)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r>
                        <a:rPr lang="is-I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is-I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s-I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(0.8%)</a:t>
                      </a:r>
                      <a:endParaRPr lang="is-I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2,756 (28.0%)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3,336 (33.8%)</a:t>
                      </a:r>
                      <a:r>
                        <a:rPr lang="fi-FI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uk-UA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r>
                        <a:rPr lang="uk-UA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(66.2%)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Participation Letter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4" y="609599"/>
            <a:ext cx="4389434" cy="5688179"/>
          </a:xfrm>
          <a:ln>
            <a:solidFill>
              <a:schemeClr val="tx1"/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609599"/>
            <a:ext cx="3967086" cy="56881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</a:t>
            </a:r>
            <a:r>
              <a:rPr lang="en-US" dirty="0" smtClean="0"/>
              <a:t>NPI Look-up:</a:t>
            </a:r>
            <a:br>
              <a:rPr lang="en-US" dirty="0" smtClean="0"/>
            </a:br>
            <a:r>
              <a:rPr lang="en-US" dirty="0" err="1" smtClean="0"/>
              <a:t>qpp.cms.gov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02" y="1761789"/>
            <a:ext cx="7980278" cy="32993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</a:t>
            </a:r>
            <a:r>
              <a:rPr lang="en-US" dirty="0" smtClean="0"/>
              <a:t>NPI Look-up:</a:t>
            </a:r>
            <a:br>
              <a:rPr lang="en-US" dirty="0" smtClean="0"/>
            </a:br>
            <a:r>
              <a:rPr lang="en-US" dirty="0" err="1" smtClean="0"/>
              <a:t>qpp.cms.gov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52" y="548062"/>
            <a:ext cx="7509688" cy="5752732"/>
          </a:xfrm>
        </p:spPr>
      </p:pic>
    </p:spTree>
    <p:extLst>
      <p:ext uri="{BB962C8B-B14F-4D97-AF65-F5344CB8AC3E}">
        <p14:creationId xmlns:p14="http://schemas.microsoft.com/office/powerpoint/2010/main" val="13992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MIPS: Merit-Based Incentive Payment System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566160" y="640080"/>
            <a:ext cx="7618308" cy="5344668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79097"/>
              </p:ext>
            </p:extLst>
          </p:nvPr>
        </p:nvGraphicFramePr>
        <p:xfrm>
          <a:off x="3753160" y="5429903"/>
          <a:ext cx="7653866" cy="81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5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51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13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88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5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52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2025 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2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(+/-) 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(+/-) 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(+/-) 7%</a:t>
                      </a: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(+/-)</a:t>
                      </a:r>
                      <a:r>
                        <a:rPr lang="en-US" sz="1800" baseline="0" dirty="0"/>
                        <a:t> 9%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876129" y="640080"/>
            <a:ext cx="1737360" cy="133491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Quality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711413" y="4393584"/>
            <a:ext cx="173736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MIPS Payment Update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94445" y="640080"/>
            <a:ext cx="1737360" cy="133491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Advancing Care Information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13489" y="2367536"/>
            <a:ext cx="1737360" cy="13349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Cost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131805" y="2367536"/>
            <a:ext cx="1737360" cy="13349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dirty="0">
                <a:solidFill>
                  <a:schemeClr val="tx1"/>
                </a:solidFill>
              </a:rPr>
              <a:t>Improvement Activities</a:t>
            </a:r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>
          <a:xfrm>
            <a:off x="4744809" y="1974992"/>
            <a:ext cx="0" cy="213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3" idx="2"/>
          </p:cNvCxnSpPr>
          <p:nvPr/>
        </p:nvCxnSpPr>
        <p:spPr>
          <a:xfrm flipH="1">
            <a:off x="9997440" y="3702448"/>
            <a:ext cx="3045" cy="41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44809" y="4114800"/>
            <a:ext cx="5252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" idx="0"/>
          </p:cNvCxnSpPr>
          <p:nvPr/>
        </p:nvCxnSpPr>
        <p:spPr>
          <a:xfrm>
            <a:off x="7580093" y="4114800"/>
            <a:ext cx="0" cy="278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464837" y="3702448"/>
            <a:ext cx="3045" cy="412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63125" y="1965088"/>
            <a:ext cx="0" cy="213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1593350"/>
            <a:ext cx="2788920" cy="354253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solidFill>
                  <a:schemeClr val="bg1"/>
                </a:solidFill>
              </a:rPr>
              <a:t>MIPS Performance Category Weighting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882505" y="951310"/>
            <a:ext cx="6299597" cy="3889772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87988"/>
              </p:ext>
            </p:extLst>
          </p:nvPr>
        </p:nvGraphicFramePr>
        <p:xfrm>
          <a:off x="3825239" y="951310"/>
          <a:ext cx="7680960" cy="5098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9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Performance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Category</a:t>
                      </a:r>
                      <a:endParaRPr lang="en-US" sz="18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Category</a:t>
                      </a:r>
                      <a:r>
                        <a:rPr lang="en-US" sz="2000" baseline="0" dirty="0"/>
                        <a:t> Weight</a:t>
                      </a:r>
                      <a:endParaRPr lang="en-US" sz="20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20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Performance Year 2017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Proposed Perf.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Year 2018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Performance Year 2019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2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Quality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</a:t>
                      </a:r>
                      <a:r>
                        <a:rPr lang="en-US" sz="2000" dirty="0"/>
                        <a:t>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19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Advancing</a:t>
                      </a:r>
                      <a:r>
                        <a:rPr lang="en-US" sz="2000" baseline="0" dirty="0"/>
                        <a:t> Care Information 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55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0% 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0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Improvement </a:t>
                      </a:r>
                    </a:p>
                    <a:p>
                      <a:pPr algn="ctr"/>
                      <a:r>
                        <a:rPr lang="en-US" sz="2000" dirty="0"/>
                        <a:t>Activities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3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18852</TotalTime>
  <Words>1422</Words>
  <Application>Microsoft Macintosh PowerPoint</Application>
  <PresentationFormat>Widescreen</PresentationFormat>
  <Paragraphs>331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Corbel</vt:lpstr>
      <vt:lpstr>Mangal</vt:lpstr>
      <vt:lpstr>MS PGothic</vt:lpstr>
      <vt:lpstr>Times New Roman</vt:lpstr>
      <vt:lpstr>Wingdings</vt:lpstr>
      <vt:lpstr>Wingdings 2</vt:lpstr>
      <vt:lpstr>Arial</vt:lpstr>
      <vt:lpstr>Frame</vt:lpstr>
      <vt:lpstr> The Quality Payment Program: Reporting as an Inpatient Physiatrist   AAPM&amp;R Webinar August 24, 2017</vt:lpstr>
      <vt:lpstr>Physician Payment Updates:  2019 – 2026+</vt:lpstr>
      <vt:lpstr>Merit-based Incentive Payment (MIPS) Overview</vt:lpstr>
      <vt:lpstr>MIPS: Exclusions</vt:lpstr>
      <vt:lpstr>MIPS Participation Letter</vt:lpstr>
      <vt:lpstr>MIPS NPI Look-up: qpp.cms.gov</vt:lpstr>
      <vt:lpstr>MIPS NPI Look-up: qpp.cms.gov</vt:lpstr>
      <vt:lpstr>MIPS: Merit-Based Incentive Payment System</vt:lpstr>
      <vt:lpstr>MIPS Performance Category Weighting </vt:lpstr>
      <vt:lpstr>Using PQRS Reporting Data as an Indicator of MIPS Participation</vt:lpstr>
      <vt:lpstr>Physical Medicine PQRS Reporting in 2015</vt:lpstr>
      <vt:lpstr>PowerPoint Presentation</vt:lpstr>
      <vt:lpstr>2014</vt:lpstr>
      <vt:lpstr>PowerPoint Presentation</vt:lpstr>
      <vt:lpstr>Eligible Measure Applicability  (EMA)  Process </vt:lpstr>
      <vt:lpstr>Qualified Clinical Data Registries (QCDR)</vt:lpstr>
      <vt:lpstr>AAPM&amp;R Measures Under Development</vt:lpstr>
      <vt:lpstr>MIPS Final Score 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Payment Program</dc:title>
  <dc:creator>Microsoft Office User</dc:creator>
  <cp:lastModifiedBy>bjasak@hhs.com</cp:lastModifiedBy>
  <cp:revision>628</cp:revision>
  <cp:lastPrinted>2016-11-05T20:14:53Z</cp:lastPrinted>
  <dcterms:created xsi:type="dcterms:W3CDTF">2016-10-22T17:31:28Z</dcterms:created>
  <dcterms:modified xsi:type="dcterms:W3CDTF">2017-08-23T19:14:27Z</dcterms:modified>
</cp:coreProperties>
</file>